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41" r:id="rId4"/>
    <p:sldId id="298" r:id="rId5"/>
    <p:sldId id="264" r:id="rId6"/>
    <p:sldId id="281" r:id="rId7"/>
    <p:sldId id="282" r:id="rId8"/>
    <p:sldId id="283" r:id="rId9"/>
    <p:sldId id="285" r:id="rId10"/>
    <p:sldId id="287" r:id="rId11"/>
    <p:sldId id="286" r:id="rId12"/>
    <p:sldId id="289" r:id="rId13"/>
    <p:sldId id="279" r:id="rId14"/>
    <p:sldId id="299" r:id="rId15"/>
    <p:sldId id="290" r:id="rId16"/>
    <p:sldId id="335" r:id="rId17"/>
    <p:sldId id="291" r:id="rId18"/>
    <p:sldId id="318" r:id="rId19"/>
    <p:sldId id="336" r:id="rId20"/>
    <p:sldId id="293" r:id="rId21"/>
    <p:sldId id="337" r:id="rId22"/>
    <p:sldId id="294" r:id="rId23"/>
    <p:sldId id="295" r:id="rId24"/>
    <p:sldId id="296" r:id="rId25"/>
    <p:sldId id="300" r:id="rId26"/>
    <p:sldId id="338" r:id="rId27"/>
    <p:sldId id="303" r:id="rId28"/>
    <p:sldId id="304" r:id="rId29"/>
    <p:sldId id="305" r:id="rId30"/>
    <p:sldId id="306" r:id="rId31"/>
    <p:sldId id="297" r:id="rId32"/>
    <p:sldId id="307" r:id="rId33"/>
    <p:sldId id="320" r:id="rId34"/>
    <p:sldId id="308" r:id="rId35"/>
    <p:sldId id="322" r:id="rId36"/>
    <p:sldId id="339" r:id="rId37"/>
    <p:sldId id="309" r:id="rId38"/>
    <p:sldId id="310" r:id="rId39"/>
    <p:sldId id="323" r:id="rId40"/>
    <p:sldId id="311" r:id="rId41"/>
    <p:sldId id="312" r:id="rId42"/>
    <p:sldId id="340" r:id="rId43"/>
    <p:sldId id="313" r:id="rId44"/>
    <p:sldId id="314" r:id="rId45"/>
    <p:sldId id="317" r:id="rId46"/>
    <p:sldId id="324" r:id="rId47"/>
    <p:sldId id="301" r:id="rId48"/>
    <p:sldId id="302" r:id="rId49"/>
    <p:sldId id="342" r:id="rId50"/>
    <p:sldId id="326" r:id="rId51"/>
    <p:sldId id="328" r:id="rId52"/>
    <p:sldId id="329" r:id="rId53"/>
    <p:sldId id="327" r:id="rId54"/>
    <p:sldId id="325" r:id="rId55"/>
    <p:sldId id="330" r:id="rId56"/>
    <p:sldId id="334" r:id="rId57"/>
    <p:sldId id="343" r:id="rId58"/>
    <p:sldId id="331" r:id="rId59"/>
    <p:sldId id="332" r:id="rId60"/>
    <p:sldId id="333" r:id="rId61"/>
    <p:sldId id="257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511"/>
    <a:srgbClr val="96BA51"/>
    <a:srgbClr val="1C2835"/>
    <a:srgbClr val="2776B2"/>
    <a:srgbClr val="13705B"/>
    <a:srgbClr val="BA2D27"/>
    <a:srgbClr val="263748"/>
    <a:srgbClr val="1A5682"/>
    <a:srgbClr val="B16E0C"/>
    <a:srgbClr val="6E8D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472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Top</a:t>
            </a:r>
            <a:r>
              <a:rPr lang="en-US" baseline="0" dirty="0" smtClean="0"/>
              <a:t> 100 Word Usage from 3M Tweets</a:t>
            </a:r>
            <a:endParaRPr lang="en-US" dirty="0"/>
          </a:p>
        </c:rich>
      </c:tx>
      <c:layout/>
      <c:overlay val="1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'Twitter_Lexicon(t1grams)'!$C$1</c:f>
              <c:strCache>
                <c:ptCount val="1"/>
                <c:pt idx="0">
                  <c:v>freqc</c:v>
                </c:pt>
              </c:strCache>
            </c:strRef>
          </c:tx>
          <c:spPr>
            <a:ln w="28575" cap="rnd">
              <a:solidFill>
                <a:srgbClr val="000000"/>
              </a:solidFill>
              <a:round/>
            </a:ln>
            <a:effectLst/>
          </c:spPr>
          <c:marker>
            <c:symbol val="none"/>
          </c:marker>
          <c:val>
            <c:numRef>
              <c:f>'Twitter_Lexicon(t1grams)'!$C$2:$C$101</c:f>
              <c:numCache>
                <c:formatCode>#,##0</c:formatCode>
                <c:ptCount val="100"/>
                <c:pt idx="0">
                  <c:v>833389.0</c:v>
                </c:pt>
                <c:pt idx="1">
                  <c:v>775401.0</c:v>
                </c:pt>
                <c:pt idx="2">
                  <c:v>647319.0</c:v>
                </c:pt>
                <c:pt idx="3">
                  <c:v>598258.0</c:v>
                </c:pt>
                <c:pt idx="4">
                  <c:v>553918.0</c:v>
                </c:pt>
                <c:pt idx="5">
                  <c:v>513428.0</c:v>
                </c:pt>
                <c:pt idx="6">
                  <c:v>355281.0</c:v>
                </c:pt>
                <c:pt idx="7">
                  <c:v>326127.0</c:v>
                </c:pt>
                <c:pt idx="8">
                  <c:v>291574.0</c:v>
                </c:pt>
                <c:pt idx="9">
                  <c:v>288630.0</c:v>
                </c:pt>
                <c:pt idx="10">
                  <c:v>283898.0</c:v>
                </c:pt>
                <c:pt idx="11">
                  <c:v>260236.0</c:v>
                </c:pt>
                <c:pt idx="12">
                  <c:v>256208.0</c:v>
                </c:pt>
                <c:pt idx="13">
                  <c:v>224443.0</c:v>
                </c:pt>
                <c:pt idx="14">
                  <c:v>208352.0</c:v>
                </c:pt>
                <c:pt idx="15">
                  <c:v>184942.0</c:v>
                </c:pt>
                <c:pt idx="16">
                  <c:v>172278.0</c:v>
                </c:pt>
                <c:pt idx="17">
                  <c:v>164978.0</c:v>
                </c:pt>
                <c:pt idx="18">
                  <c:v>161463.0</c:v>
                </c:pt>
                <c:pt idx="19">
                  <c:v>155037.0</c:v>
                </c:pt>
                <c:pt idx="20">
                  <c:v>150378.0</c:v>
                </c:pt>
                <c:pt idx="21">
                  <c:v>147041.0</c:v>
                </c:pt>
                <c:pt idx="22">
                  <c:v>139756.0</c:v>
                </c:pt>
                <c:pt idx="23">
                  <c:v>134321.0</c:v>
                </c:pt>
                <c:pt idx="24">
                  <c:v>131796.0</c:v>
                </c:pt>
                <c:pt idx="25">
                  <c:v>128607.0</c:v>
                </c:pt>
                <c:pt idx="26">
                  <c:v>119199.0</c:v>
                </c:pt>
                <c:pt idx="27">
                  <c:v>117897.0</c:v>
                </c:pt>
                <c:pt idx="28">
                  <c:v>116478.0</c:v>
                </c:pt>
                <c:pt idx="29">
                  <c:v>113745.0</c:v>
                </c:pt>
                <c:pt idx="30">
                  <c:v>112588.0</c:v>
                </c:pt>
                <c:pt idx="31">
                  <c:v>108893.0</c:v>
                </c:pt>
                <c:pt idx="32">
                  <c:v>105797.0</c:v>
                </c:pt>
                <c:pt idx="33">
                  <c:v>102665.0</c:v>
                </c:pt>
                <c:pt idx="34">
                  <c:v>99674.0</c:v>
                </c:pt>
                <c:pt idx="35">
                  <c:v>98616.0</c:v>
                </c:pt>
                <c:pt idx="36">
                  <c:v>95867.0</c:v>
                </c:pt>
                <c:pt idx="37">
                  <c:v>94985.0</c:v>
                </c:pt>
                <c:pt idx="38">
                  <c:v>94474.0</c:v>
                </c:pt>
                <c:pt idx="39">
                  <c:v>91682.0</c:v>
                </c:pt>
                <c:pt idx="40">
                  <c:v>91550.0</c:v>
                </c:pt>
                <c:pt idx="41">
                  <c:v>90482.0</c:v>
                </c:pt>
                <c:pt idx="42">
                  <c:v>90468.0</c:v>
                </c:pt>
                <c:pt idx="43">
                  <c:v>88664.0</c:v>
                </c:pt>
                <c:pt idx="44">
                  <c:v>85160.0</c:v>
                </c:pt>
                <c:pt idx="45">
                  <c:v>84773.0</c:v>
                </c:pt>
                <c:pt idx="46">
                  <c:v>82708.0</c:v>
                </c:pt>
                <c:pt idx="47">
                  <c:v>78822.0</c:v>
                </c:pt>
                <c:pt idx="48">
                  <c:v>76780.0</c:v>
                </c:pt>
                <c:pt idx="49">
                  <c:v>73745.0</c:v>
                </c:pt>
                <c:pt idx="50">
                  <c:v>72811.0</c:v>
                </c:pt>
                <c:pt idx="51">
                  <c:v>71781.0</c:v>
                </c:pt>
                <c:pt idx="52">
                  <c:v>71645.0</c:v>
                </c:pt>
                <c:pt idx="53">
                  <c:v>68589.0</c:v>
                </c:pt>
                <c:pt idx="54">
                  <c:v>68321.0</c:v>
                </c:pt>
                <c:pt idx="55">
                  <c:v>68006.0</c:v>
                </c:pt>
                <c:pt idx="56">
                  <c:v>67856.0</c:v>
                </c:pt>
                <c:pt idx="57">
                  <c:v>66804.0</c:v>
                </c:pt>
                <c:pt idx="58">
                  <c:v>65994.0</c:v>
                </c:pt>
                <c:pt idx="59">
                  <c:v>65544.0</c:v>
                </c:pt>
                <c:pt idx="60">
                  <c:v>64844.0</c:v>
                </c:pt>
                <c:pt idx="61">
                  <c:v>63857.0</c:v>
                </c:pt>
                <c:pt idx="62">
                  <c:v>63381.0</c:v>
                </c:pt>
                <c:pt idx="63">
                  <c:v>61691.0</c:v>
                </c:pt>
                <c:pt idx="64">
                  <c:v>61363.0</c:v>
                </c:pt>
                <c:pt idx="65">
                  <c:v>59755.0</c:v>
                </c:pt>
                <c:pt idx="66">
                  <c:v>55158.0</c:v>
                </c:pt>
                <c:pt idx="67">
                  <c:v>55088.0</c:v>
                </c:pt>
                <c:pt idx="68">
                  <c:v>54248.0</c:v>
                </c:pt>
                <c:pt idx="69">
                  <c:v>54038.0</c:v>
                </c:pt>
                <c:pt idx="70">
                  <c:v>53118.0</c:v>
                </c:pt>
                <c:pt idx="71">
                  <c:v>52822.0</c:v>
                </c:pt>
                <c:pt idx="72">
                  <c:v>52410.0</c:v>
                </c:pt>
                <c:pt idx="73">
                  <c:v>51739.0</c:v>
                </c:pt>
                <c:pt idx="74">
                  <c:v>51540.0</c:v>
                </c:pt>
                <c:pt idx="75">
                  <c:v>50862.0</c:v>
                </c:pt>
                <c:pt idx="76">
                  <c:v>48052.0</c:v>
                </c:pt>
                <c:pt idx="77">
                  <c:v>47785.0</c:v>
                </c:pt>
                <c:pt idx="78">
                  <c:v>47141.0</c:v>
                </c:pt>
                <c:pt idx="79">
                  <c:v>45214.0</c:v>
                </c:pt>
                <c:pt idx="80">
                  <c:v>44693.0</c:v>
                </c:pt>
                <c:pt idx="81">
                  <c:v>44627.0</c:v>
                </c:pt>
                <c:pt idx="82">
                  <c:v>43951.0</c:v>
                </c:pt>
                <c:pt idx="83">
                  <c:v>43362.0</c:v>
                </c:pt>
                <c:pt idx="84">
                  <c:v>43330.0</c:v>
                </c:pt>
                <c:pt idx="85">
                  <c:v>43073.0</c:v>
                </c:pt>
                <c:pt idx="86">
                  <c:v>42864.0</c:v>
                </c:pt>
                <c:pt idx="87">
                  <c:v>42461.0</c:v>
                </c:pt>
                <c:pt idx="88">
                  <c:v>42258.0</c:v>
                </c:pt>
                <c:pt idx="89">
                  <c:v>42047.0</c:v>
                </c:pt>
                <c:pt idx="90">
                  <c:v>41847.0</c:v>
                </c:pt>
                <c:pt idx="91">
                  <c:v>41290.0</c:v>
                </c:pt>
                <c:pt idx="92">
                  <c:v>41147.0</c:v>
                </c:pt>
                <c:pt idx="93">
                  <c:v>40922.0</c:v>
                </c:pt>
                <c:pt idx="94">
                  <c:v>39956.0</c:v>
                </c:pt>
                <c:pt idx="95">
                  <c:v>39400.0</c:v>
                </c:pt>
                <c:pt idx="96">
                  <c:v>39326.0</c:v>
                </c:pt>
                <c:pt idx="97">
                  <c:v>39321.0</c:v>
                </c:pt>
                <c:pt idx="98">
                  <c:v>39121.0</c:v>
                </c:pt>
                <c:pt idx="99">
                  <c:v>38227.0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1999496"/>
        <c:axId val="2122260792"/>
      </c:lineChart>
      <c:catAx>
        <c:axId val="2121999496"/>
        <c:scaling>
          <c:orientation val="minMax"/>
        </c:scaling>
        <c:delete val="1"/>
        <c:axPos val="b"/>
        <c:majorTickMark val="none"/>
        <c:minorTickMark val="none"/>
        <c:tickLblPos val="nextTo"/>
        <c:crossAx val="2122260792"/>
        <c:crosses val="autoZero"/>
        <c:auto val="1"/>
        <c:lblAlgn val="ctr"/>
        <c:lblOffset val="100"/>
        <c:noMultiLvlLbl val="0"/>
      </c:catAx>
      <c:valAx>
        <c:axId val="2122260792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1999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4DABB1-5F32-B64F-AA01-A8B4A98D860B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B1392-1384-0440-85AB-F0290E95CDFD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Set the Working Directory</a:t>
          </a:r>
          <a:endParaRPr lang="en-US" dirty="0">
            <a:latin typeface="Avenir Light"/>
            <a:cs typeface="Avenir Light"/>
          </a:endParaRPr>
        </a:p>
      </dgm:t>
    </dgm:pt>
    <dgm:pt modelId="{23DC75F0-87A7-3E43-9248-08CD80157D86}" type="parTrans" cxnId="{64E3D5B8-7D6E-0C4E-9124-F8DDEB100ADC}">
      <dgm:prSet/>
      <dgm:spPr/>
      <dgm:t>
        <a:bodyPr/>
        <a:lstStyle/>
        <a:p>
          <a:endParaRPr lang="en-US"/>
        </a:p>
      </dgm:t>
    </dgm:pt>
    <dgm:pt modelId="{C7361663-596A-FD41-BA30-FEB69F4F3045}" type="sibTrans" cxnId="{64E3D5B8-7D6E-0C4E-9124-F8DDEB100ADC}">
      <dgm:prSet/>
      <dgm:spPr>
        <a:solidFill>
          <a:srgbClr val="B16E0C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CF5B0D8A-FF34-274E-B493-431D98760085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Load Libraries</a:t>
          </a:r>
          <a:endParaRPr lang="en-US" dirty="0">
            <a:latin typeface="Avenir Light"/>
            <a:cs typeface="Avenir Light"/>
          </a:endParaRPr>
        </a:p>
      </dgm:t>
    </dgm:pt>
    <dgm:pt modelId="{66E450CD-9B74-4B44-AADC-F05F9F20E5DB}" type="parTrans" cxnId="{C732E263-C64A-9840-B43E-59BBF7A42998}">
      <dgm:prSet/>
      <dgm:spPr/>
      <dgm:t>
        <a:bodyPr/>
        <a:lstStyle/>
        <a:p>
          <a:endParaRPr lang="en-US"/>
        </a:p>
      </dgm:t>
    </dgm:pt>
    <dgm:pt modelId="{EE8B3B41-42CB-B241-82C4-C6516457434E}" type="sibTrans" cxnId="{C732E263-C64A-9840-B43E-59BBF7A42998}">
      <dgm:prSet/>
      <dgm:spPr>
        <a:solidFill>
          <a:srgbClr val="B16E0C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82524558-6020-4D49-AD02-513D820BCC7B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Make Custom Functions &amp; Specify Options</a:t>
          </a:r>
          <a:endParaRPr lang="en-US" dirty="0">
            <a:latin typeface="Avenir Light"/>
            <a:cs typeface="Avenir Light"/>
          </a:endParaRPr>
        </a:p>
      </dgm:t>
    </dgm:pt>
    <dgm:pt modelId="{A6B7C941-2B6E-664D-9BD6-2B9AEE50BA39}" type="parTrans" cxnId="{08867280-943C-5F4D-A886-1736911B5A77}">
      <dgm:prSet/>
      <dgm:spPr/>
      <dgm:t>
        <a:bodyPr/>
        <a:lstStyle/>
        <a:p>
          <a:endParaRPr lang="en-US"/>
        </a:p>
      </dgm:t>
    </dgm:pt>
    <dgm:pt modelId="{6E2F1CB8-89F8-B140-ADD9-2A4FE5DB83E2}" type="sibTrans" cxnId="{08867280-943C-5F4D-A886-1736911B5A77}">
      <dgm:prSet/>
      <dgm:spPr>
        <a:solidFill>
          <a:srgbClr val="B16E0C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6D8D1E09-95B1-D040-B7F4-958F7D823793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Read in Data &amp; Pre-Process</a:t>
          </a:r>
          <a:endParaRPr lang="en-US" dirty="0">
            <a:latin typeface="Avenir Light"/>
            <a:cs typeface="Avenir Light"/>
          </a:endParaRPr>
        </a:p>
      </dgm:t>
    </dgm:pt>
    <dgm:pt modelId="{C685BACE-E2FC-BE4C-AEF2-D087570B1C72}" type="parTrans" cxnId="{92FAECCA-59F7-2048-8C6E-2429D12930E7}">
      <dgm:prSet/>
      <dgm:spPr/>
      <dgm:t>
        <a:bodyPr/>
        <a:lstStyle/>
        <a:p>
          <a:endParaRPr lang="en-US"/>
        </a:p>
      </dgm:t>
    </dgm:pt>
    <dgm:pt modelId="{4A0BEA3F-50F8-A946-8557-F2885B48CA53}" type="sibTrans" cxnId="{92FAECCA-59F7-2048-8C6E-2429D12930E7}">
      <dgm:prSet/>
      <dgm:spPr>
        <a:solidFill>
          <a:srgbClr val="B16E0C">
            <a:alpha val="90000"/>
          </a:srgbClr>
        </a:solidFill>
        <a:ln>
          <a:solidFill>
            <a:srgbClr val="FFFFFF">
              <a:alpha val="90000"/>
            </a:srgb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2FAD19AD-91A5-0143-9784-D94B09CD33EC}">
      <dgm:prSet phldrT="[Text]"/>
      <dgm:spPr>
        <a:solidFill>
          <a:srgbClr val="F09511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Perform Analysis &amp; Save</a:t>
          </a:r>
          <a:endParaRPr lang="en-US" dirty="0">
            <a:latin typeface="Avenir Light"/>
            <a:cs typeface="Avenir Light"/>
          </a:endParaRPr>
        </a:p>
      </dgm:t>
    </dgm:pt>
    <dgm:pt modelId="{1BFF18F0-5F11-0049-B0A9-AF8BCCBF3ABC}" type="parTrans" cxnId="{A20DB27E-63CA-4E46-8D87-DF7BBF215DC6}">
      <dgm:prSet/>
      <dgm:spPr/>
      <dgm:t>
        <a:bodyPr/>
        <a:lstStyle/>
        <a:p>
          <a:endParaRPr lang="en-US"/>
        </a:p>
      </dgm:t>
    </dgm:pt>
    <dgm:pt modelId="{81AD8CEB-D00B-AA43-BF0A-9419ED95D8C9}" type="sibTrans" cxnId="{A20DB27E-63CA-4E46-8D87-DF7BBF215DC6}">
      <dgm:prSet/>
      <dgm:spPr/>
      <dgm:t>
        <a:bodyPr/>
        <a:lstStyle/>
        <a:p>
          <a:endParaRPr lang="en-US"/>
        </a:p>
      </dgm:t>
    </dgm:pt>
    <dgm:pt modelId="{43D1CDB2-CA86-5944-BD66-9E338CEF8325}" type="pres">
      <dgm:prSet presAssocID="{854DABB1-5F32-B64F-AA01-A8B4A98D860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15F946-2FEA-8346-8970-504560233BE2}" type="pres">
      <dgm:prSet presAssocID="{854DABB1-5F32-B64F-AA01-A8B4A98D860B}" presName="dummyMaxCanvas" presStyleCnt="0">
        <dgm:presLayoutVars/>
      </dgm:prSet>
      <dgm:spPr/>
    </dgm:pt>
    <dgm:pt modelId="{190F2356-F73C-684A-8293-23A18C55B0AB}" type="pres">
      <dgm:prSet presAssocID="{854DABB1-5F32-B64F-AA01-A8B4A98D860B}" presName="FiveNodes_1" presStyleLbl="node1" presStyleIdx="0" presStyleCnt="5" custLinFactNeighborX="-46" custLinFactNeighborY="-2520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4FE9BC-2442-C740-965E-2778F3BD5DC1}" type="pres">
      <dgm:prSet presAssocID="{854DABB1-5F32-B64F-AA01-A8B4A98D860B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B04A7-839D-8B44-B67F-FB2056AC213B}" type="pres">
      <dgm:prSet presAssocID="{854DABB1-5F32-B64F-AA01-A8B4A98D860B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EA67E-8AB8-454C-BCFA-5D0836886544}" type="pres">
      <dgm:prSet presAssocID="{854DABB1-5F32-B64F-AA01-A8B4A98D860B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B98134-5B82-2444-85F9-959F976B716B}" type="pres">
      <dgm:prSet presAssocID="{854DABB1-5F32-B64F-AA01-A8B4A98D860B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407538-5D1C-7F4C-8813-C1864E76D6DD}" type="pres">
      <dgm:prSet presAssocID="{854DABB1-5F32-B64F-AA01-A8B4A98D860B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2FA66-B5D7-F341-9326-F6F505174D22}" type="pres">
      <dgm:prSet presAssocID="{854DABB1-5F32-B64F-AA01-A8B4A98D860B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20306C-F826-5846-98C4-98DE093CFBDB}" type="pres">
      <dgm:prSet presAssocID="{854DABB1-5F32-B64F-AA01-A8B4A98D860B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EE6A91-A36A-8F48-A077-D9EC3C5EDE26}" type="pres">
      <dgm:prSet presAssocID="{854DABB1-5F32-B64F-AA01-A8B4A98D860B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191C1-71B5-034A-AA03-B3D61B9710A2}" type="pres">
      <dgm:prSet presAssocID="{854DABB1-5F32-B64F-AA01-A8B4A98D860B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70CD50-B0AF-814D-AB49-3B5F7009E408}" type="pres">
      <dgm:prSet presAssocID="{854DABB1-5F32-B64F-AA01-A8B4A98D860B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3FD6F-E661-E944-974D-D254EFD97571}" type="pres">
      <dgm:prSet presAssocID="{854DABB1-5F32-B64F-AA01-A8B4A98D860B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F0BA61-8850-3D42-BBB4-D52B14BEFDF7}" type="pres">
      <dgm:prSet presAssocID="{854DABB1-5F32-B64F-AA01-A8B4A98D860B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3E90E8-C049-EF4F-A0BA-92F6EA669864}" type="pres">
      <dgm:prSet presAssocID="{854DABB1-5F32-B64F-AA01-A8B4A98D860B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D118C7-1823-FB4E-98DA-B266CE94CB71}" type="presOf" srcId="{CF5B0D8A-FF34-274E-B493-431D98760085}" destId="{734FE9BC-2442-C740-965E-2778F3BD5DC1}" srcOrd="0" destOrd="0" presId="urn:microsoft.com/office/officeart/2005/8/layout/vProcess5"/>
    <dgm:cxn modelId="{E1922DC6-01C2-6E4D-A5F1-C2DCBAFE984B}" type="presOf" srcId="{EE8B3B41-42CB-B241-82C4-C6516457434E}" destId="{C902FA66-B5D7-F341-9326-F6F505174D22}" srcOrd="0" destOrd="0" presId="urn:microsoft.com/office/officeart/2005/8/layout/vProcess5"/>
    <dgm:cxn modelId="{77F42D77-47BE-8243-9534-1DC847EFE1BE}" type="presOf" srcId="{2FAD19AD-91A5-0143-9784-D94B09CD33EC}" destId="{EDB98134-5B82-2444-85F9-959F976B716B}" srcOrd="0" destOrd="0" presId="urn:microsoft.com/office/officeart/2005/8/layout/vProcess5"/>
    <dgm:cxn modelId="{2E5AD363-D348-8642-AD0A-960DD70001AF}" type="presOf" srcId="{4A0BEA3F-50F8-A946-8557-F2885B48CA53}" destId="{54EE6A91-A36A-8F48-A077-D9EC3C5EDE26}" srcOrd="0" destOrd="0" presId="urn:microsoft.com/office/officeart/2005/8/layout/vProcess5"/>
    <dgm:cxn modelId="{16B62A13-64A0-1743-A75C-361451C67B49}" type="presOf" srcId="{FD9B1392-1384-0440-85AB-F0290E95CDFD}" destId="{190F2356-F73C-684A-8293-23A18C55B0AB}" srcOrd="0" destOrd="0" presId="urn:microsoft.com/office/officeart/2005/8/layout/vProcess5"/>
    <dgm:cxn modelId="{C732E263-C64A-9840-B43E-59BBF7A42998}" srcId="{854DABB1-5F32-B64F-AA01-A8B4A98D860B}" destId="{CF5B0D8A-FF34-274E-B493-431D98760085}" srcOrd="1" destOrd="0" parTransId="{66E450CD-9B74-4B44-AADC-F05F9F20E5DB}" sibTransId="{EE8B3B41-42CB-B241-82C4-C6516457434E}"/>
    <dgm:cxn modelId="{F8EC6493-5DA0-4240-BC75-D29883B06E84}" type="presOf" srcId="{854DABB1-5F32-B64F-AA01-A8B4A98D860B}" destId="{43D1CDB2-CA86-5944-BD66-9E338CEF8325}" srcOrd="0" destOrd="0" presId="urn:microsoft.com/office/officeart/2005/8/layout/vProcess5"/>
    <dgm:cxn modelId="{C95022B2-D5D9-D440-9C4C-A954F699C1B2}" type="presOf" srcId="{6D8D1E09-95B1-D040-B7F4-958F7D823793}" destId="{1D0EA67E-8AB8-454C-BCFA-5D0836886544}" srcOrd="0" destOrd="0" presId="urn:microsoft.com/office/officeart/2005/8/layout/vProcess5"/>
    <dgm:cxn modelId="{08867280-943C-5F4D-A886-1736911B5A77}" srcId="{854DABB1-5F32-B64F-AA01-A8B4A98D860B}" destId="{82524558-6020-4D49-AD02-513D820BCC7B}" srcOrd="2" destOrd="0" parTransId="{A6B7C941-2B6E-664D-9BD6-2B9AEE50BA39}" sibTransId="{6E2F1CB8-89F8-B140-ADD9-2A4FE5DB83E2}"/>
    <dgm:cxn modelId="{88E2A36D-DE52-CF45-9DB0-31178AA3A947}" type="presOf" srcId="{2FAD19AD-91A5-0143-9784-D94B09CD33EC}" destId="{403E90E8-C049-EF4F-A0BA-92F6EA669864}" srcOrd="1" destOrd="0" presId="urn:microsoft.com/office/officeart/2005/8/layout/vProcess5"/>
    <dgm:cxn modelId="{A086A9FB-27CA-FD4F-B72C-F05564433CFF}" type="presOf" srcId="{CF5B0D8A-FF34-274E-B493-431D98760085}" destId="{7870CD50-B0AF-814D-AB49-3B5F7009E408}" srcOrd="1" destOrd="0" presId="urn:microsoft.com/office/officeart/2005/8/layout/vProcess5"/>
    <dgm:cxn modelId="{09E82F2A-06AA-6D41-AAB1-12EB81801C50}" type="presOf" srcId="{82524558-6020-4D49-AD02-513D820BCC7B}" destId="{24C3FD6F-E661-E944-974D-D254EFD97571}" srcOrd="1" destOrd="0" presId="urn:microsoft.com/office/officeart/2005/8/layout/vProcess5"/>
    <dgm:cxn modelId="{A20DB27E-63CA-4E46-8D87-DF7BBF215DC6}" srcId="{854DABB1-5F32-B64F-AA01-A8B4A98D860B}" destId="{2FAD19AD-91A5-0143-9784-D94B09CD33EC}" srcOrd="4" destOrd="0" parTransId="{1BFF18F0-5F11-0049-B0A9-AF8BCCBF3ABC}" sibTransId="{81AD8CEB-D00B-AA43-BF0A-9419ED95D8C9}"/>
    <dgm:cxn modelId="{1165905F-1824-A74A-B65A-5A1C33F8255F}" type="presOf" srcId="{6E2F1CB8-89F8-B140-ADD9-2A4FE5DB83E2}" destId="{D120306C-F826-5846-98C4-98DE093CFBDB}" srcOrd="0" destOrd="0" presId="urn:microsoft.com/office/officeart/2005/8/layout/vProcess5"/>
    <dgm:cxn modelId="{92FAECCA-59F7-2048-8C6E-2429D12930E7}" srcId="{854DABB1-5F32-B64F-AA01-A8B4A98D860B}" destId="{6D8D1E09-95B1-D040-B7F4-958F7D823793}" srcOrd="3" destOrd="0" parTransId="{C685BACE-E2FC-BE4C-AEF2-D087570B1C72}" sibTransId="{4A0BEA3F-50F8-A946-8557-F2885B48CA53}"/>
    <dgm:cxn modelId="{4DE697CF-CD1C-C444-B570-E6656E4BD9C7}" type="presOf" srcId="{82524558-6020-4D49-AD02-513D820BCC7B}" destId="{556B04A7-839D-8B44-B67F-FB2056AC213B}" srcOrd="0" destOrd="0" presId="urn:microsoft.com/office/officeart/2005/8/layout/vProcess5"/>
    <dgm:cxn modelId="{64E3D5B8-7D6E-0C4E-9124-F8DDEB100ADC}" srcId="{854DABB1-5F32-B64F-AA01-A8B4A98D860B}" destId="{FD9B1392-1384-0440-85AB-F0290E95CDFD}" srcOrd="0" destOrd="0" parTransId="{23DC75F0-87A7-3E43-9248-08CD80157D86}" sibTransId="{C7361663-596A-FD41-BA30-FEB69F4F3045}"/>
    <dgm:cxn modelId="{160954DA-9F6C-A549-9180-E5F000BE496E}" type="presOf" srcId="{C7361663-596A-FD41-BA30-FEB69F4F3045}" destId="{6C407538-5D1C-7F4C-8813-C1864E76D6DD}" srcOrd="0" destOrd="0" presId="urn:microsoft.com/office/officeart/2005/8/layout/vProcess5"/>
    <dgm:cxn modelId="{6DB486F5-364F-CC47-B332-B4705ED9FC2E}" type="presOf" srcId="{6D8D1E09-95B1-D040-B7F4-958F7D823793}" destId="{FFF0BA61-8850-3D42-BBB4-D52B14BEFDF7}" srcOrd="1" destOrd="0" presId="urn:microsoft.com/office/officeart/2005/8/layout/vProcess5"/>
    <dgm:cxn modelId="{F527432B-C3C4-0C4F-A62F-2A2AAA55DF17}" type="presOf" srcId="{FD9B1392-1384-0440-85AB-F0290E95CDFD}" destId="{BCD191C1-71B5-034A-AA03-B3D61B9710A2}" srcOrd="1" destOrd="0" presId="urn:microsoft.com/office/officeart/2005/8/layout/vProcess5"/>
    <dgm:cxn modelId="{0FF509A3-A951-164D-A6BD-2D0B16B8C476}" type="presParOf" srcId="{43D1CDB2-CA86-5944-BD66-9E338CEF8325}" destId="{9A15F946-2FEA-8346-8970-504560233BE2}" srcOrd="0" destOrd="0" presId="urn:microsoft.com/office/officeart/2005/8/layout/vProcess5"/>
    <dgm:cxn modelId="{A1ABBE39-A335-424D-A525-CC63B826B806}" type="presParOf" srcId="{43D1CDB2-CA86-5944-BD66-9E338CEF8325}" destId="{190F2356-F73C-684A-8293-23A18C55B0AB}" srcOrd="1" destOrd="0" presId="urn:microsoft.com/office/officeart/2005/8/layout/vProcess5"/>
    <dgm:cxn modelId="{A77D63D6-9145-0C4F-BB74-3F929AA9FEA1}" type="presParOf" srcId="{43D1CDB2-CA86-5944-BD66-9E338CEF8325}" destId="{734FE9BC-2442-C740-965E-2778F3BD5DC1}" srcOrd="2" destOrd="0" presId="urn:microsoft.com/office/officeart/2005/8/layout/vProcess5"/>
    <dgm:cxn modelId="{ED58B9D7-2859-9C4C-A261-C412C8AE3E49}" type="presParOf" srcId="{43D1CDB2-CA86-5944-BD66-9E338CEF8325}" destId="{556B04A7-839D-8B44-B67F-FB2056AC213B}" srcOrd="3" destOrd="0" presId="urn:microsoft.com/office/officeart/2005/8/layout/vProcess5"/>
    <dgm:cxn modelId="{8CCB3840-5B33-814F-886B-F7684E6580EF}" type="presParOf" srcId="{43D1CDB2-CA86-5944-BD66-9E338CEF8325}" destId="{1D0EA67E-8AB8-454C-BCFA-5D0836886544}" srcOrd="4" destOrd="0" presId="urn:microsoft.com/office/officeart/2005/8/layout/vProcess5"/>
    <dgm:cxn modelId="{76BA9032-7858-ED44-8F47-2B7D364FA954}" type="presParOf" srcId="{43D1CDB2-CA86-5944-BD66-9E338CEF8325}" destId="{EDB98134-5B82-2444-85F9-959F976B716B}" srcOrd="5" destOrd="0" presId="urn:microsoft.com/office/officeart/2005/8/layout/vProcess5"/>
    <dgm:cxn modelId="{6DED2356-6DF1-3343-A4F9-AB1F4449C1F5}" type="presParOf" srcId="{43D1CDB2-CA86-5944-BD66-9E338CEF8325}" destId="{6C407538-5D1C-7F4C-8813-C1864E76D6DD}" srcOrd="6" destOrd="0" presId="urn:microsoft.com/office/officeart/2005/8/layout/vProcess5"/>
    <dgm:cxn modelId="{4D6B35C7-A2B5-8A47-AFF1-C142EFD2B61B}" type="presParOf" srcId="{43D1CDB2-CA86-5944-BD66-9E338CEF8325}" destId="{C902FA66-B5D7-F341-9326-F6F505174D22}" srcOrd="7" destOrd="0" presId="urn:microsoft.com/office/officeart/2005/8/layout/vProcess5"/>
    <dgm:cxn modelId="{3DCD4854-2618-444E-A914-991924525269}" type="presParOf" srcId="{43D1CDB2-CA86-5944-BD66-9E338CEF8325}" destId="{D120306C-F826-5846-98C4-98DE093CFBDB}" srcOrd="8" destOrd="0" presId="urn:microsoft.com/office/officeart/2005/8/layout/vProcess5"/>
    <dgm:cxn modelId="{17AD0DA1-6806-8046-A77A-6B2A98EF4477}" type="presParOf" srcId="{43D1CDB2-CA86-5944-BD66-9E338CEF8325}" destId="{54EE6A91-A36A-8F48-A077-D9EC3C5EDE26}" srcOrd="9" destOrd="0" presId="urn:microsoft.com/office/officeart/2005/8/layout/vProcess5"/>
    <dgm:cxn modelId="{06E51A25-FE1A-A640-B651-24870598FBBC}" type="presParOf" srcId="{43D1CDB2-CA86-5944-BD66-9E338CEF8325}" destId="{BCD191C1-71B5-034A-AA03-B3D61B9710A2}" srcOrd="10" destOrd="0" presId="urn:microsoft.com/office/officeart/2005/8/layout/vProcess5"/>
    <dgm:cxn modelId="{B0DB2BFB-EAD6-A347-9F1D-CDBE81064150}" type="presParOf" srcId="{43D1CDB2-CA86-5944-BD66-9E338CEF8325}" destId="{7870CD50-B0AF-814D-AB49-3B5F7009E408}" srcOrd="11" destOrd="0" presId="urn:microsoft.com/office/officeart/2005/8/layout/vProcess5"/>
    <dgm:cxn modelId="{C511A8EE-3D9D-1A40-B712-6BD982E205D9}" type="presParOf" srcId="{43D1CDB2-CA86-5944-BD66-9E338CEF8325}" destId="{24C3FD6F-E661-E944-974D-D254EFD97571}" srcOrd="12" destOrd="0" presId="urn:microsoft.com/office/officeart/2005/8/layout/vProcess5"/>
    <dgm:cxn modelId="{0BCF2A87-8CE8-1F49-B312-EFA14E3134E7}" type="presParOf" srcId="{43D1CDB2-CA86-5944-BD66-9E338CEF8325}" destId="{FFF0BA61-8850-3D42-BBB4-D52B14BEFDF7}" srcOrd="13" destOrd="0" presId="urn:microsoft.com/office/officeart/2005/8/layout/vProcess5"/>
    <dgm:cxn modelId="{69FAFB0D-888E-3740-947F-33502B25A5D8}" type="presParOf" srcId="{43D1CDB2-CA86-5944-BD66-9E338CEF8325}" destId="{403E90E8-C049-EF4F-A0BA-92F6EA669864}" srcOrd="14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4DABB1-5F32-B64F-AA01-A8B4A98D860B}" type="doc">
      <dgm:prSet loTypeId="urn:microsoft.com/office/officeart/2005/8/layout/vProcess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9B1392-1384-0440-85AB-F0290E95CDFD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Heavy"/>
              <a:cs typeface="Avenir Heavy"/>
            </a:rPr>
            <a:t>Install R/R Studio</a:t>
          </a:r>
          <a:endParaRPr lang="en-US" dirty="0">
            <a:latin typeface="Avenir Heavy"/>
            <a:cs typeface="Avenir Heavy"/>
          </a:endParaRPr>
        </a:p>
      </dgm:t>
    </dgm:pt>
    <dgm:pt modelId="{23DC75F0-87A7-3E43-9248-08CD80157D86}" type="parTrans" cxnId="{64E3D5B8-7D6E-0C4E-9124-F8DDEB100ADC}">
      <dgm:prSet/>
      <dgm:spPr/>
      <dgm:t>
        <a:bodyPr/>
        <a:lstStyle/>
        <a:p>
          <a:endParaRPr lang="en-US"/>
        </a:p>
      </dgm:t>
    </dgm:pt>
    <dgm:pt modelId="{C7361663-596A-FD41-BA30-FEB69F4F3045}" type="sibTrans" cxnId="{64E3D5B8-7D6E-0C4E-9124-F8DDEB100ADC}">
      <dgm:prSet/>
      <dgm:spPr>
        <a:solidFill>
          <a:srgbClr val="263748">
            <a:alpha val="90000"/>
          </a:srgbClr>
        </a:solidFill>
        <a:ln>
          <a:solidFill>
            <a:srgbClr val="FFFFFF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/>
        </a:p>
      </dgm:t>
    </dgm:pt>
    <dgm:pt modelId="{C9579760-D8FC-3A4B-99D8-0BCECA910308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Heavy"/>
              <a:cs typeface="Avenir Heavy"/>
            </a:rPr>
            <a:t>Download scripts and data, save to a desktop folder &amp; unzip</a:t>
          </a:r>
        </a:p>
        <a:p>
          <a:r>
            <a:rPr lang="en-US" dirty="0" smtClean="0">
              <a:latin typeface="Avenir Heavy"/>
              <a:cs typeface="Avenir Heavy"/>
            </a:rPr>
            <a:t>https://</a:t>
          </a:r>
          <a:r>
            <a:rPr lang="en-US" dirty="0" err="1" smtClean="0">
              <a:latin typeface="Avenir Heavy"/>
              <a:cs typeface="Avenir Heavy"/>
            </a:rPr>
            <a:t>goo.gl</a:t>
          </a:r>
          <a:r>
            <a:rPr lang="en-US" dirty="0" smtClean="0">
              <a:latin typeface="Avenir Heavy"/>
              <a:cs typeface="Avenir Heavy"/>
            </a:rPr>
            <a:t>/CYfe33</a:t>
          </a:r>
          <a:endParaRPr lang="en-US" dirty="0">
            <a:latin typeface="Avenir Light"/>
            <a:cs typeface="Avenir Light"/>
          </a:endParaRPr>
        </a:p>
      </dgm:t>
    </dgm:pt>
    <dgm:pt modelId="{F8C4E8CC-13FD-D741-B0C5-24AE77665183}" type="parTrans" cxnId="{231DC2F3-5D6D-5346-8730-525195D2E70B}">
      <dgm:prSet/>
      <dgm:spPr/>
      <dgm:t>
        <a:bodyPr/>
        <a:lstStyle/>
        <a:p>
          <a:endParaRPr lang="en-US"/>
        </a:p>
      </dgm:t>
    </dgm:pt>
    <dgm:pt modelId="{F9C21CE1-F830-FA42-A722-39D75A5B859D}" type="sibTrans" cxnId="{231DC2F3-5D6D-5346-8730-525195D2E70B}">
      <dgm:prSet/>
      <dgm:spPr>
        <a:solidFill>
          <a:srgbClr val="263748">
            <a:alpha val="90000"/>
          </a:srgbClr>
        </a:solidFill>
      </dgm:spPr>
      <dgm:t>
        <a:bodyPr/>
        <a:lstStyle/>
        <a:p>
          <a:endParaRPr lang="en-US"/>
        </a:p>
      </dgm:t>
    </dgm:pt>
    <dgm:pt modelId="{8D11D69A-FAA2-D345-AB22-124298392F1E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http://</a:t>
          </a:r>
          <a:r>
            <a:rPr lang="en-US" dirty="0" err="1" smtClean="0">
              <a:latin typeface="Avenir Light"/>
              <a:cs typeface="Avenir Light"/>
            </a:rPr>
            <a:t>www.rstudio.com</a:t>
          </a:r>
          <a:r>
            <a:rPr lang="en-US" dirty="0" smtClean="0">
              <a:latin typeface="Avenir Light"/>
              <a:cs typeface="Avenir Light"/>
            </a:rPr>
            <a:t>/products/</a:t>
          </a:r>
          <a:r>
            <a:rPr lang="en-US" dirty="0" err="1" smtClean="0">
              <a:latin typeface="Avenir Light"/>
              <a:cs typeface="Avenir Light"/>
            </a:rPr>
            <a:t>rstudio</a:t>
          </a:r>
          <a:r>
            <a:rPr lang="en-US" dirty="0" smtClean="0">
              <a:latin typeface="Avenir Light"/>
              <a:cs typeface="Avenir Light"/>
            </a:rPr>
            <a:t>/download/</a:t>
          </a:r>
          <a:endParaRPr lang="en-US" dirty="0">
            <a:latin typeface="Avenir Light"/>
            <a:cs typeface="Avenir Light"/>
          </a:endParaRPr>
        </a:p>
      </dgm:t>
    </dgm:pt>
    <dgm:pt modelId="{65449BB5-7D8D-6A4A-BF73-8890F82B02C6}" type="parTrans" cxnId="{6B994812-C5EC-094B-8543-34953B25FF47}">
      <dgm:prSet/>
      <dgm:spPr/>
      <dgm:t>
        <a:bodyPr/>
        <a:lstStyle/>
        <a:p>
          <a:endParaRPr lang="en-US"/>
        </a:p>
      </dgm:t>
    </dgm:pt>
    <dgm:pt modelId="{7A129F5A-343F-8248-8003-D3792AB5F4EC}" type="sibTrans" cxnId="{6B994812-C5EC-094B-8543-34953B25FF47}">
      <dgm:prSet/>
      <dgm:spPr/>
      <dgm:t>
        <a:bodyPr/>
        <a:lstStyle/>
        <a:p>
          <a:endParaRPr lang="en-US"/>
        </a:p>
      </dgm:t>
    </dgm:pt>
    <dgm:pt modelId="{74301174-A74C-F247-9ED9-EAF984EBAF54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http://</a:t>
          </a:r>
          <a:r>
            <a:rPr lang="en-US" dirty="0" err="1" smtClean="0">
              <a:latin typeface="Avenir Light"/>
              <a:cs typeface="Avenir Light"/>
            </a:rPr>
            <a:t>cran.us.r-project.org</a:t>
          </a:r>
          <a:r>
            <a:rPr lang="en-US" dirty="0" smtClean="0">
              <a:latin typeface="Avenir Light"/>
              <a:cs typeface="Avenir Light"/>
            </a:rPr>
            <a:t>/</a:t>
          </a:r>
          <a:endParaRPr lang="en-US" dirty="0">
            <a:latin typeface="Avenir Light"/>
            <a:cs typeface="Avenir Light"/>
          </a:endParaRPr>
        </a:p>
      </dgm:t>
    </dgm:pt>
    <dgm:pt modelId="{54E70783-1307-2942-9917-726A39440677}" type="parTrans" cxnId="{696A8DC1-3076-E340-90C6-B29268DA7209}">
      <dgm:prSet/>
      <dgm:spPr/>
      <dgm:t>
        <a:bodyPr/>
        <a:lstStyle/>
        <a:p>
          <a:endParaRPr lang="en-US"/>
        </a:p>
      </dgm:t>
    </dgm:pt>
    <dgm:pt modelId="{13F7E4CF-01F5-F740-A8B1-29ADC5A4C7D7}" type="sibTrans" cxnId="{696A8DC1-3076-E340-90C6-B29268DA7209}">
      <dgm:prSet/>
      <dgm:spPr/>
      <dgm:t>
        <a:bodyPr/>
        <a:lstStyle/>
        <a:p>
          <a:endParaRPr lang="en-US"/>
        </a:p>
      </dgm:t>
    </dgm:pt>
    <dgm:pt modelId="{3018FF2B-444E-3742-8E8C-EF70D68C6FA9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Install Packages</a:t>
          </a:r>
          <a:endParaRPr lang="en-US" dirty="0">
            <a:latin typeface="Avenir Light"/>
            <a:cs typeface="Avenir Light"/>
          </a:endParaRPr>
        </a:p>
      </dgm:t>
    </dgm:pt>
    <dgm:pt modelId="{FC0D1D03-88DC-924C-BEE3-BE75F0B0B3A1}" type="parTrans" cxnId="{F71D5BEE-7419-AD41-A41D-456196DFF507}">
      <dgm:prSet/>
      <dgm:spPr/>
      <dgm:t>
        <a:bodyPr/>
        <a:lstStyle/>
        <a:p>
          <a:endParaRPr lang="en-US"/>
        </a:p>
      </dgm:t>
    </dgm:pt>
    <dgm:pt modelId="{2FD7431A-962E-9042-B3B7-41E840267C17}" type="sibTrans" cxnId="{F71D5BEE-7419-AD41-A41D-456196DFF507}">
      <dgm:prSet/>
      <dgm:spPr/>
      <dgm:t>
        <a:bodyPr/>
        <a:lstStyle/>
        <a:p>
          <a:endParaRPr lang="en-US"/>
        </a:p>
      </dgm:t>
    </dgm:pt>
    <dgm:pt modelId="{509BD7D6-4AAA-0C41-BB79-D1A1C156EAB2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Run “1_Install_Packages.R” script</a:t>
          </a:r>
          <a:endParaRPr lang="en-US" dirty="0">
            <a:latin typeface="Avenir Light"/>
            <a:cs typeface="Avenir Light"/>
          </a:endParaRPr>
        </a:p>
      </dgm:t>
    </dgm:pt>
    <dgm:pt modelId="{B6F1A662-BFC0-BE41-B514-F3A85BB3096B}" type="parTrans" cxnId="{835AC7B5-53E9-9D44-B933-F0248BFB2FD1}">
      <dgm:prSet/>
      <dgm:spPr/>
      <dgm:t>
        <a:bodyPr/>
        <a:lstStyle/>
        <a:p>
          <a:endParaRPr lang="en-US"/>
        </a:p>
      </dgm:t>
    </dgm:pt>
    <dgm:pt modelId="{143F4D30-A9C1-B344-812C-D425C347A4E4}" type="sibTrans" cxnId="{835AC7B5-53E9-9D44-B933-F0248BFB2FD1}">
      <dgm:prSet/>
      <dgm:spPr/>
      <dgm:t>
        <a:bodyPr/>
        <a:lstStyle/>
        <a:p>
          <a:endParaRPr lang="en-US"/>
        </a:p>
      </dgm:t>
    </dgm:pt>
    <dgm:pt modelId="{093DEC33-5348-A345-A8DF-88FF8A830913}">
      <dgm:prSet phldrT="[Text]"/>
      <dgm:spPr>
        <a:solidFill>
          <a:srgbClr val="1A5682"/>
        </a:solidFill>
        <a:effectLst/>
      </dgm:spPr>
      <dgm:t>
        <a:bodyPr/>
        <a:lstStyle/>
        <a:p>
          <a:r>
            <a:rPr lang="en-US" dirty="0" smtClean="0">
              <a:latin typeface="Avenir Light"/>
              <a:cs typeface="Avenir Light"/>
            </a:rPr>
            <a:t>An error may occur if the Java version doesn’t match </a:t>
          </a:r>
          <a:endParaRPr lang="en-US" dirty="0">
            <a:latin typeface="Avenir Light"/>
            <a:cs typeface="Avenir Light"/>
          </a:endParaRPr>
        </a:p>
      </dgm:t>
    </dgm:pt>
    <dgm:pt modelId="{99D4A4E3-39A0-E043-BCF6-7A25D92295BE}" type="parTrans" cxnId="{74E56EDB-4ED1-224E-842E-D924F6C9BD93}">
      <dgm:prSet/>
      <dgm:spPr/>
      <dgm:t>
        <a:bodyPr/>
        <a:lstStyle/>
        <a:p>
          <a:endParaRPr lang="en-US"/>
        </a:p>
      </dgm:t>
    </dgm:pt>
    <dgm:pt modelId="{30236964-ECB4-884C-8EF0-EB063C35417E}" type="sibTrans" cxnId="{74E56EDB-4ED1-224E-842E-D924F6C9BD93}">
      <dgm:prSet/>
      <dgm:spPr/>
      <dgm:t>
        <a:bodyPr/>
        <a:lstStyle/>
        <a:p>
          <a:endParaRPr lang="en-US"/>
        </a:p>
      </dgm:t>
    </dgm:pt>
    <dgm:pt modelId="{43D1CDB2-CA86-5944-BD66-9E338CEF8325}" type="pres">
      <dgm:prSet presAssocID="{854DABB1-5F32-B64F-AA01-A8B4A98D860B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15F946-2FEA-8346-8970-504560233BE2}" type="pres">
      <dgm:prSet presAssocID="{854DABB1-5F32-B64F-AA01-A8B4A98D860B}" presName="dummyMaxCanvas" presStyleCnt="0">
        <dgm:presLayoutVars/>
      </dgm:prSet>
      <dgm:spPr/>
    </dgm:pt>
    <dgm:pt modelId="{FB6F4ED4-F02D-0842-B898-1E49D18912E5}" type="pres">
      <dgm:prSet presAssocID="{854DABB1-5F32-B64F-AA01-A8B4A98D860B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175729-472A-5B42-80B6-A2003AC4AD06}" type="pres">
      <dgm:prSet presAssocID="{854DABB1-5F32-B64F-AA01-A8B4A98D860B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97C7AD-4E0D-8E4C-9E8E-C3361580F3C6}" type="pres">
      <dgm:prSet presAssocID="{854DABB1-5F32-B64F-AA01-A8B4A98D860B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E3D62-8A98-E447-A76A-99A98784773D}" type="pres">
      <dgm:prSet presAssocID="{854DABB1-5F32-B64F-AA01-A8B4A98D860B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29A09C-5010-7942-AF8D-785541DF0378}" type="pres">
      <dgm:prSet presAssocID="{854DABB1-5F32-B64F-AA01-A8B4A98D860B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9B473C-F1EB-EA4E-A779-35E6EF829044}" type="pres">
      <dgm:prSet presAssocID="{854DABB1-5F32-B64F-AA01-A8B4A98D860B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F15AFE-93D8-8745-81B8-5FF25C32CA79}" type="pres">
      <dgm:prSet presAssocID="{854DABB1-5F32-B64F-AA01-A8B4A98D860B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EB2F4-777B-2D43-8357-EC3BD241575F}" type="pres">
      <dgm:prSet presAssocID="{854DABB1-5F32-B64F-AA01-A8B4A98D860B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1D5BEE-7419-AD41-A41D-456196DFF507}" srcId="{854DABB1-5F32-B64F-AA01-A8B4A98D860B}" destId="{3018FF2B-444E-3742-8E8C-EF70D68C6FA9}" srcOrd="2" destOrd="0" parTransId="{FC0D1D03-88DC-924C-BEE3-BE75F0B0B3A1}" sibTransId="{2FD7431A-962E-9042-B3B7-41E840267C17}"/>
    <dgm:cxn modelId="{0CCB1816-E53F-9846-AED3-4F45AA75E113}" type="presOf" srcId="{74301174-A74C-F247-9ED9-EAF984EBAF54}" destId="{FB6F4ED4-F02D-0842-B898-1E49D18912E5}" srcOrd="0" destOrd="1" presId="urn:microsoft.com/office/officeart/2005/8/layout/vProcess5"/>
    <dgm:cxn modelId="{40C974CC-AC48-0A4B-84F6-5BBCB7A94A39}" type="presOf" srcId="{8D11D69A-FAA2-D345-AB22-124298392F1E}" destId="{FB6F4ED4-F02D-0842-B898-1E49D18912E5}" srcOrd="0" destOrd="2" presId="urn:microsoft.com/office/officeart/2005/8/layout/vProcess5"/>
    <dgm:cxn modelId="{9C74F750-8117-BF43-B5BC-5B828E56E9A9}" type="presOf" srcId="{854DABB1-5F32-B64F-AA01-A8B4A98D860B}" destId="{43D1CDB2-CA86-5944-BD66-9E338CEF8325}" srcOrd="0" destOrd="0" presId="urn:microsoft.com/office/officeart/2005/8/layout/vProcess5"/>
    <dgm:cxn modelId="{8494E341-F69E-C447-9C5A-8367907E3C7A}" type="presOf" srcId="{3018FF2B-444E-3742-8E8C-EF70D68C6FA9}" destId="{49BEB2F4-777B-2D43-8357-EC3BD241575F}" srcOrd="1" destOrd="0" presId="urn:microsoft.com/office/officeart/2005/8/layout/vProcess5"/>
    <dgm:cxn modelId="{BEECEC6E-53C3-6340-A757-3A53EB9E462C}" type="presOf" srcId="{093DEC33-5348-A345-A8DF-88FF8A830913}" destId="{49BEB2F4-777B-2D43-8357-EC3BD241575F}" srcOrd="1" destOrd="2" presId="urn:microsoft.com/office/officeart/2005/8/layout/vProcess5"/>
    <dgm:cxn modelId="{696A8DC1-3076-E340-90C6-B29268DA7209}" srcId="{FD9B1392-1384-0440-85AB-F0290E95CDFD}" destId="{74301174-A74C-F247-9ED9-EAF984EBAF54}" srcOrd="0" destOrd="0" parTransId="{54E70783-1307-2942-9917-726A39440677}" sibTransId="{13F7E4CF-01F5-F740-A8B1-29ADC5A4C7D7}"/>
    <dgm:cxn modelId="{ACAFE923-66AB-0D47-AC3A-14FA92547511}" type="presOf" srcId="{FD9B1392-1384-0440-85AB-F0290E95CDFD}" destId="{C29B473C-F1EB-EA4E-A779-35E6EF829044}" srcOrd="1" destOrd="0" presId="urn:microsoft.com/office/officeart/2005/8/layout/vProcess5"/>
    <dgm:cxn modelId="{6B994812-C5EC-094B-8543-34953B25FF47}" srcId="{FD9B1392-1384-0440-85AB-F0290E95CDFD}" destId="{8D11D69A-FAA2-D345-AB22-124298392F1E}" srcOrd="1" destOrd="0" parTransId="{65449BB5-7D8D-6A4A-BF73-8890F82B02C6}" sibTransId="{7A129F5A-343F-8248-8003-D3792AB5F4EC}"/>
    <dgm:cxn modelId="{92924AEE-F8C4-9E4B-87DB-44EDDED4A0CD}" type="presOf" srcId="{509BD7D6-4AAA-0C41-BB79-D1A1C156EAB2}" destId="{49BEB2F4-777B-2D43-8357-EC3BD241575F}" srcOrd="1" destOrd="1" presId="urn:microsoft.com/office/officeart/2005/8/layout/vProcess5"/>
    <dgm:cxn modelId="{E4B0B9B3-36C3-B54C-B56A-F479AD43D310}" type="presOf" srcId="{8D11D69A-FAA2-D345-AB22-124298392F1E}" destId="{C29B473C-F1EB-EA4E-A779-35E6EF829044}" srcOrd="1" destOrd="2" presId="urn:microsoft.com/office/officeart/2005/8/layout/vProcess5"/>
    <dgm:cxn modelId="{2B4CC3C7-8ED9-E049-B15A-1F2190662176}" type="presOf" srcId="{093DEC33-5348-A345-A8DF-88FF8A830913}" destId="{D097C7AD-4E0D-8E4C-9E8E-C3361580F3C6}" srcOrd="0" destOrd="2" presId="urn:microsoft.com/office/officeart/2005/8/layout/vProcess5"/>
    <dgm:cxn modelId="{B44F0FEC-0599-0247-9A14-626A7ED13E6B}" type="presOf" srcId="{C7361663-596A-FD41-BA30-FEB69F4F3045}" destId="{2CFE3D62-8A98-E447-A76A-99A98784773D}" srcOrd="0" destOrd="0" presId="urn:microsoft.com/office/officeart/2005/8/layout/vProcess5"/>
    <dgm:cxn modelId="{74E56EDB-4ED1-224E-842E-D924F6C9BD93}" srcId="{509BD7D6-4AAA-0C41-BB79-D1A1C156EAB2}" destId="{093DEC33-5348-A345-A8DF-88FF8A830913}" srcOrd="0" destOrd="0" parTransId="{99D4A4E3-39A0-E043-BCF6-7A25D92295BE}" sibTransId="{30236964-ECB4-884C-8EF0-EB063C35417E}"/>
    <dgm:cxn modelId="{3462B4F2-7E7A-774F-A141-25CC5C8C51C6}" type="presOf" srcId="{F9C21CE1-F830-FA42-A722-39D75A5B859D}" destId="{8F29A09C-5010-7942-AF8D-785541DF0378}" srcOrd="0" destOrd="0" presId="urn:microsoft.com/office/officeart/2005/8/layout/vProcess5"/>
    <dgm:cxn modelId="{231DC2F3-5D6D-5346-8730-525195D2E70B}" srcId="{854DABB1-5F32-B64F-AA01-A8B4A98D860B}" destId="{C9579760-D8FC-3A4B-99D8-0BCECA910308}" srcOrd="1" destOrd="0" parTransId="{F8C4E8CC-13FD-D741-B0C5-24AE77665183}" sibTransId="{F9C21CE1-F830-FA42-A722-39D75A5B859D}"/>
    <dgm:cxn modelId="{45380721-EF57-CA42-ACBB-63939AA64735}" type="presOf" srcId="{509BD7D6-4AAA-0C41-BB79-D1A1C156EAB2}" destId="{D097C7AD-4E0D-8E4C-9E8E-C3361580F3C6}" srcOrd="0" destOrd="1" presId="urn:microsoft.com/office/officeart/2005/8/layout/vProcess5"/>
    <dgm:cxn modelId="{D4141261-DAB3-7743-A62A-7A10C6D7F6E6}" type="presOf" srcId="{3018FF2B-444E-3742-8E8C-EF70D68C6FA9}" destId="{D097C7AD-4E0D-8E4C-9E8E-C3361580F3C6}" srcOrd="0" destOrd="0" presId="urn:microsoft.com/office/officeart/2005/8/layout/vProcess5"/>
    <dgm:cxn modelId="{438BC7F3-997C-AE4C-A0AF-AD00D8A75025}" type="presOf" srcId="{C9579760-D8FC-3A4B-99D8-0BCECA910308}" destId="{0FF15AFE-93D8-8745-81B8-5FF25C32CA79}" srcOrd="1" destOrd="0" presId="urn:microsoft.com/office/officeart/2005/8/layout/vProcess5"/>
    <dgm:cxn modelId="{AEA2EDB5-1E6A-1F45-BD01-6724E67FC6A0}" type="presOf" srcId="{FD9B1392-1384-0440-85AB-F0290E95CDFD}" destId="{FB6F4ED4-F02D-0842-B898-1E49D18912E5}" srcOrd="0" destOrd="0" presId="urn:microsoft.com/office/officeart/2005/8/layout/vProcess5"/>
    <dgm:cxn modelId="{64E3D5B8-7D6E-0C4E-9124-F8DDEB100ADC}" srcId="{854DABB1-5F32-B64F-AA01-A8B4A98D860B}" destId="{FD9B1392-1384-0440-85AB-F0290E95CDFD}" srcOrd="0" destOrd="0" parTransId="{23DC75F0-87A7-3E43-9248-08CD80157D86}" sibTransId="{C7361663-596A-FD41-BA30-FEB69F4F3045}"/>
    <dgm:cxn modelId="{8AC0A1E1-3F2A-BC44-BFDA-E421557D4895}" type="presOf" srcId="{C9579760-D8FC-3A4B-99D8-0BCECA910308}" destId="{4D175729-472A-5B42-80B6-A2003AC4AD06}" srcOrd="0" destOrd="0" presId="urn:microsoft.com/office/officeart/2005/8/layout/vProcess5"/>
    <dgm:cxn modelId="{1E9AD403-F044-8447-BD6C-CC48BDC28286}" type="presOf" srcId="{74301174-A74C-F247-9ED9-EAF984EBAF54}" destId="{C29B473C-F1EB-EA4E-A779-35E6EF829044}" srcOrd="1" destOrd="1" presId="urn:microsoft.com/office/officeart/2005/8/layout/vProcess5"/>
    <dgm:cxn modelId="{835AC7B5-53E9-9D44-B933-F0248BFB2FD1}" srcId="{3018FF2B-444E-3742-8E8C-EF70D68C6FA9}" destId="{509BD7D6-4AAA-0C41-BB79-D1A1C156EAB2}" srcOrd="0" destOrd="0" parTransId="{B6F1A662-BFC0-BE41-B514-F3A85BB3096B}" sibTransId="{143F4D30-A9C1-B344-812C-D425C347A4E4}"/>
    <dgm:cxn modelId="{F072E4A3-5B71-BA4A-B763-B3F972E1B925}" type="presParOf" srcId="{43D1CDB2-CA86-5944-BD66-9E338CEF8325}" destId="{9A15F946-2FEA-8346-8970-504560233BE2}" srcOrd="0" destOrd="0" presId="urn:microsoft.com/office/officeart/2005/8/layout/vProcess5"/>
    <dgm:cxn modelId="{F587EE3B-4F33-6049-882D-BA261386F07A}" type="presParOf" srcId="{43D1CDB2-CA86-5944-BD66-9E338CEF8325}" destId="{FB6F4ED4-F02D-0842-B898-1E49D18912E5}" srcOrd="1" destOrd="0" presId="urn:microsoft.com/office/officeart/2005/8/layout/vProcess5"/>
    <dgm:cxn modelId="{06BD30FD-7040-FA41-8F87-559B00B1AFC6}" type="presParOf" srcId="{43D1CDB2-CA86-5944-BD66-9E338CEF8325}" destId="{4D175729-472A-5B42-80B6-A2003AC4AD06}" srcOrd="2" destOrd="0" presId="urn:microsoft.com/office/officeart/2005/8/layout/vProcess5"/>
    <dgm:cxn modelId="{4661FF92-5A25-0C45-B61A-9ADE7B2389EA}" type="presParOf" srcId="{43D1CDB2-CA86-5944-BD66-9E338CEF8325}" destId="{D097C7AD-4E0D-8E4C-9E8E-C3361580F3C6}" srcOrd="3" destOrd="0" presId="urn:microsoft.com/office/officeart/2005/8/layout/vProcess5"/>
    <dgm:cxn modelId="{511171BC-A52E-9541-86AB-87E4F86E4977}" type="presParOf" srcId="{43D1CDB2-CA86-5944-BD66-9E338CEF8325}" destId="{2CFE3D62-8A98-E447-A76A-99A98784773D}" srcOrd="4" destOrd="0" presId="urn:microsoft.com/office/officeart/2005/8/layout/vProcess5"/>
    <dgm:cxn modelId="{A779C2A3-97B5-B34D-B337-37E6713656F6}" type="presParOf" srcId="{43D1CDB2-CA86-5944-BD66-9E338CEF8325}" destId="{8F29A09C-5010-7942-AF8D-785541DF0378}" srcOrd="5" destOrd="0" presId="urn:microsoft.com/office/officeart/2005/8/layout/vProcess5"/>
    <dgm:cxn modelId="{E7C85184-C14C-F642-A468-44AFEF27DC61}" type="presParOf" srcId="{43D1CDB2-CA86-5944-BD66-9E338CEF8325}" destId="{C29B473C-F1EB-EA4E-A779-35E6EF829044}" srcOrd="6" destOrd="0" presId="urn:microsoft.com/office/officeart/2005/8/layout/vProcess5"/>
    <dgm:cxn modelId="{4FE48934-842E-9B40-8746-0F9170F1F1B5}" type="presParOf" srcId="{43D1CDB2-CA86-5944-BD66-9E338CEF8325}" destId="{0FF15AFE-93D8-8745-81B8-5FF25C32CA79}" srcOrd="7" destOrd="0" presId="urn:microsoft.com/office/officeart/2005/8/layout/vProcess5"/>
    <dgm:cxn modelId="{FB02B94D-97EF-4B48-84D2-5D3687D11113}" type="presParOf" srcId="{43D1CDB2-CA86-5944-BD66-9E338CEF8325}" destId="{49BEB2F4-777B-2D43-8357-EC3BD241575F}" srcOrd="8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0F2356-F73C-684A-8293-23A18C55B0AB}">
      <dsp:nvSpPr>
        <dsp:cNvPr id="0" name=""/>
        <dsp:cNvSpPr/>
      </dsp:nvSpPr>
      <dsp:spPr>
        <a:xfrm>
          <a:off x="0" y="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venir Light"/>
              <a:cs typeface="Avenir Light"/>
            </a:rPr>
            <a:t>Set the Working Directory</a:t>
          </a:r>
          <a:endParaRPr lang="en-US" sz="1900" kern="1200" dirty="0">
            <a:latin typeface="Avenir Light"/>
            <a:cs typeface="Avenir Light"/>
          </a:endParaRPr>
        </a:p>
      </dsp:txBody>
      <dsp:txXfrm>
        <a:off x="21425" y="21425"/>
        <a:ext cx="3818966" cy="688670"/>
      </dsp:txXfrm>
    </dsp:sp>
    <dsp:sp modelId="{734FE9BC-2442-C740-965E-2778F3BD5DC1}">
      <dsp:nvSpPr>
        <dsp:cNvPr id="0" name=""/>
        <dsp:cNvSpPr/>
      </dsp:nvSpPr>
      <dsp:spPr>
        <a:xfrm>
          <a:off x="350520" y="83312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venir Light"/>
              <a:cs typeface="Avenir Light"/>
            </a:rPr>
            <a:t>Load Libraries</a:t>
          </a:r>
          <a:endParaRPr lang="en-US" sz="1900" kern="1200" dirty="0">
            <a:latin typeface="Avenir Light"/>
            <a:cs typeface="Avenir Light"/>
          </a:endParaRPr>
        </a:p>
      </dsp:txBody>
      <dsp:txXfrm>
        <a:off x="371945" y="854545"/>
        <a:ext cx="3825062" cy="688669"/>
      </dsp:txXfrm>
    </dsp:sp>
    <dsp:sp modelId="{556B04A7-839D-8B44-B67F-FB2056AC213B}">
      <dsp:nvSpPr>
        <dsp:cNvPr id="0" name=""/>
        <dsp:cNvSpPr/>
      </dsp:nvSpPr>
      <dsp:spPr>
        <a:xfrm>
          <a:off x="701039" y="166624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venir Light"/>
              <a:cs typeface="Avenir Light"/>
            </a:rPr>
            <a:t>Make Custom Functions &amp; Specify Options</a:t>
          </a:r>
          <a:endParaRPr lang="en-US" sz="1900" kern="1200" dirty="0">
            <a:latin typeface="Avenir Light"/>
            <a:cs typeface="Avenir Light"/>
          </a:endParaRPr>
        </a:p>
      </dsp:txBody>
      <dsp:txXfrm>
        <a:off x="722464" y="1687665"/>
        <a:ext cx="3825062" cy="688669"/>
      </dsp:txXfrm>
    </dsp:sp>
    <dsp:sp modelId="{1D0EA67E-8AB8-454C-BCFA-5D0836886544}">
      <dsp:nvSpPr>
        <dsp:cNvPr id="0" name=""/>
        <dsp:cNvSpPr/>
      </dsp:nvSpPr>
      <dsp:spPr>
        <a:xfrm>
          <a:off x="1051559" y="249936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venir Light"/>
              <a:cs typeface="Avenir Light"/>
            </a:rPr>
            <a:t>Read in Data &amp; Pre-Process</a:t>
          </a:r>
          <a:endParaRPr lang="en-US" sz="1900" kern="1200" dirty="0">
            <a:latin typeface="Avenir Light"/>
            <a:cs typeface="Avenir Light"/>
          </a:endParaRPr>
        </a:p>
      </dsp:txBody>
      <dsp:txXfrm>
        <a:off x="1072984" y="2520785"/>
        <a:ext cx="3825062" cy="688669"/>
      </dsp:txXfrm>
    </dsp:sp>
    <dsp:sp modelId="{EDB98134-5B82-2444-85F9-959F976B716B}">
      <dsp:nvSpPr>
        <dsp:cNvPr id="0" name=""/>
        <dsp:cNvSpPr/>
      </dsp:nvSpPr>
      <dsp:spPr>
        <a:xfrm>
          <a:off x="1402079" y="3332480"/>
          <a:ext cx="4693920" cy="731520"/>
        </a:xfrm>
        <a:prstGeom prst="roundRect">
          <a:avLst>
            <a:gd name="adj" fmla="val 10000"/>
          </a:avLst>
        </a:prstGeom>
        <a:solidFill>
          <a:srgbClr val="F0951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latin typeface="Avenir Light"/>
              <a:cs typeface="Avenir Light"/>
            </a:rPr>
            <a:t>Perform Analysis &amp; Save</a:t>
          </a:r>
          <a:endParaRPr lang="en-US" sz="1900" kern="1200" dirty="0">
            <a:latin typeface="Avenir Light"/>
            <a:cs typeface="Avenir Light"/>
          </a:endParaRPr>
        </a:p>
      </dsp:txBody>
      <dsp:txXfrm>
        <a:off x="1423504" y="3353905"/>
        <a:ext cx="3825062" cy="688669"/>
      </dsp:txXfrm>
    </dsp:sp>
    <dsp:sp modelId="{6C407538-5D1C-7F4C-8813-C1864E76D6DD}">
      <dsp:nvSpPr>
        <dsp:cNvPr id="0" name=""/>
        <dsp:cNvSpPr/>
      </dsp:nvSpPr>
      <dsp:spPr>
        <a:xfrm>
          <a:off x="4218432" y="53441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325417" y="534416"/>
        <a:ext cx="261518" cy="357805"/>
      </dsp:txXfrm>
    </dsp:sp>
    <dsp:sp modelId="{C902FA66-B5D7-F341-9326-F6F505174D22}">
      <dsp:nvSpPr>
        <dsp:cNvPr id="0" name=""/>
        <dsp:cNvSpPr/>
      </dsp:nvSpPr>
      <dsp:spPr>
        <a:xfrm>
          <a:off x="4568952" y="1367536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4675937" y="1367536"/>
        <a:ext cx="261518" cy="357805"/>
      </dsp:txXfrm>
    </dsp:sp>
    <dsp:sp modelId="{D120306C-F826-5846-98C4-98DE093CFBDB}">
      <dsp:nvSpPr>
        <dsp:cNvPr id="0" name=""/>
        <dsp:cNvSpPr/>
      </dsp:nvSpPr>
      <dsp:spPr>
        <a:xfrm>
          <a:off x="4919472" y="2188464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026457" y="2188464"/>
        <a:ext cx="261518" cy="357805"/>
      </dsp:txXfrm>
    </dsp:sp>
    <dsp:sp modelId="{54EE6A91-A36A-8F48-A077-D9EC3C5EDE26}">
      <dsp:nvSpPr>
        <dsp:cNvPr id="0" name=""/>
        <dsp:cNvSpPr/>
      </dsp:nvSpPr>
      <dsp:spPr>
        <a:xfrm>
          <a:off x="5269992" y="3029712"/>
          <a:ext cx="475488" cy="475488"/>
        </a:xfrm>
        <a:prstGeom prst="downArrow">
          <a:avLst>
            <a:gd name="adj1" fmla="val 55000"/>
            <a:gd name="adj2" fmla="val 45000"/>
          </a:avLst>
        </a:prstGeom>
        <a:solidFill>
          <a:srgbClr val="B16E0C">
            <a:alpha val="90000"/>
          </a:srgbClr>
        </a:solidFill>
        <a:ln w="9525" cap="flat" cmpd="sng" algn="ctr">
          <a:solidFill>
            <a:srgbClr val="FFFFFF">
              <a:alpha val="90000"/>
            </a:srgb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5376977" y="3029712"/>
        <a:ext cx="261518" cy="35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F4ED4-F02D-0842-B898-1E49D18912E5}">
      <dsp:nvSpPr>
        <dsp:cNvPr id="0" name=""/>
        <dsp:cNvSpPr/>
      </dsp:nvSpPr>
      <dsp:spPr>
        <a:xfrm>
          <a:off x="0" y="0"/>
          <a:ext cx="6992577" cy="1206842"/>
        </a:xfrm>
        <a:prstGeom prst="roundRect">
          <a:avLst>
            <a:gd name="adj" fmla="val 10000"/>
          </a:avLst>
        </a:prstGeom>
        <a:solidFill>
          <a:srgbClr val="1A568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venir Heavy"/>
              <a:cs typeface="Avenir Heavy"/>
            </a:rPr>
            <a:t>Install R/R Studio</a:t>
          </a:r>
          <a:endParaRPr lang="en-US" sz="2000" kern="1200" dirty="0">
            <a:latin typeface="Avenir Heavy"/>
            <a:cs typeface="Avenir Heavy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Avenir Light"/>
              <a:cs typeface="Avenir Light"/>
            </a:rPr>
            <a:t>http://</a:t>
          </a:r>
          <a:r>
            <a:rPr lang="en-US" sz="1600" kern="1200" dirty="0" err="1" smtClean="0">
              <a:latin typeface="Avenir Light"/>
              <a:cs typeface="Avenir Light"/>
            </a:rPr>
            <a:t>cran.us.r-project.org</a:t>
          </a:r>
          <a:r>
            <a:rPr lang="en-US" sz="1600" kern="1200" dirty="0" smtClean="0">
              <a:latin typeface="Avenir Light"/>
              <a:cs typeface="Avenir Light"/>
            </a:rPr>
            <a:t>/</a:t>
          </a:r>
          <a:endParaRPr lang="en-US" sz="1600" kern="1200" dirty="0">
            <a:latin typeface="Avenir Light"/>
            <a:cs typeface="Avenir Ligh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Avenir Light"/>
              <a:cs typeface="Avenir Light"/>
            </a:rPr>
            <a:t>http://</a:t>
          </a:r>
          <a:r>
            <a:rPr lang="en-US" sz="1600" kern="1200" dirty="0" err="1" smtClean="0">
              <a:latin typeface="Avenir Light"/>
              <a:cs typeface="Avenir Light"/>
            </a:rPr>
            <a:t>www.rstudio.com</a:t>
          </a:r>
          <a:r>
            <a:rPr lang="en-US" sz="1600" kern="1200" dirty="0" smtClean="0">
              <a:latin typeface="Avenir Light"/>
              <a:cs typeface="Avenir Light"/>
            </a:rPr>
            <a:t>/products/</a:t>
          </a:r>
          <a:r>
            <a:rPr lang="en-US" sz="1600" kern="1200" dirty="0" err="1" smtClean="0">
              <a:latin typeface="Avenir Light"/>
              <a:cs typeface="Avenir Light"/>
            </a:rPr>
            <a:t>rstudio</a:t>
          </a:r>
          <a:r>
            <a:rPr lang="en-US" sz="1600" kern="1200" dirty="0" smtClean="0">
              <a:latin typeface="Avenir Light"/>
              <a:cs typeface="Avenir Light"/>
            </a:rPr>
            <a:t>/download/</a:t>
          </a:r>
          <a:endParaRPr lang="en-US" sz="1600" kern="1200" dirty="0">
            <a:latin typeface="Avenir Light"/>
            <a:cs typeface="Avenir Light"/>
          </a:endParaRPr>
        </a:p>
      </dsp:txBody>
      <dsp:txXfrm>
        <a:off x="35347" y="35347"/>
        <a:ext cx="5690301" cy="1136148"/>
      </dsp:txXfrm>
    </dsp:sp>
    <dsp:sp modelId="{4D175729-472A-5B42-80B6-A2003AC4AD06}">
      <dsp:nvSpPr>
        <dsp:cNvPr id="0" name=""/>
        <dsp:cNvSpPr/>
      </dsp:nvSpPr>
      <dsp:spPr>
        <a:xfrm>
          <a:off x="616992" y="1407982"/>
          <a:ext cx="6992577" cy="1206842"/>
        </a:xfrm>
        <a:prstGeom prst="roundRect">
          <a:avLst>
            <a:gd name="adj" fmla="val 10000"/>
          </a:avLst>
        </a:prstGeom>
        <a:solidFill>
          <a:srgbClr val="1A568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venir Heavy"/>
              <a:cs typeface="Avenir Heavy"/>
            </a:rPr>
            <a:t>Download scripts and data, save to a desktop folder &amp; unzip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venir Heavy"/>
              <a:cs typeface="Avenir Heavy"/>
            </a:rPr>
            <a:t>https://</a:t>
          </a:r>
          <a:r>
            <a:rPr lang="en-US" sz="2000" kern="1200" dirty="0" err="1" smtClean="0">
              <a:latin typeface="Avenir Heavy"/>
              <a:cs typeface="Avenir Heavy"/>
            </a:rPr>
            <a:t>goo.gl</a:t>
          </a:r>
          <a:r>
            <a:rPr lang="en-US" sz="2000" kern="1200" dirty="0" smtClean="0">
              <a:latin typeface="Avenir Heavy"/>
              <a:cs typeface="Avenir Heavy"/>
            </a:rPr>
            <a:t>/CYfe33</a:t>
          </a:r>
          <a:endParaRPr lang="en-US" sz="2000" kern="1200" dirty="0">
            <a:latin typeface="Avenir Light"/>
            <a:cs typeface="Avenir Light"/>
          </a:endParaRPr>
        </a:p>
      </dsp:txBody>
      <dsp:txXfrm>
        <a:off x="652339" y="1443329"/>
        <a:ext cx="5520443" cy="1136148"/>
      </dsp:txXfrm>
    </dsp:sp>
    <dsp:sp modelId="{D097C7AD-4E0D-8E4C-9E8E-C3361580F3C6}">
      <dsp:nvSpPr>
        <dsp:cNvPr id="0" name=""/>
        <dsp:cNvSpPr/>
      </dsp:nvSpPr>
      <dsp:spPr>
        <a:xfrm>
          <a:off x="1233984" y="2815965"/>
          <a:ext cx="6992577" cy="1206842"/>
        </a:xfrm>
        <a:prstGeom prst="roundRect">
          <a:avLst>
            <a:gd name="adj" fmla="val 10000"/>
          </a:avLst>
        </a:prstGeom>
        <a:solidFill>
          <a:srgbClr val="1A568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venir Light"/>
              <a:cs typeface="Avenir Light"/>
            </a:rPr>
            <a:t>Install Packages</a:t>
          </a:r>
          <a:endParaRPr lang="en-US" sz="2000" kern="1200" dirty="0">
            <a:latin typeface="Avenir Light"/>
            <a:cs typeface="Avenir Light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Avenir Light"/>
              <a:cs typeface="Avenir Light"/>
            </a:rPr>
            <a:t>Run “1_Install_Packages.R” script</a:t>
          </a:r>
          <a:endParaRPr lang="en-US" sz="1600" kern="1200" dirty="0">
            <a:latin typeface="Avenir Light"/>
            <a:cs typeface="Avenir Light"/>
          </a:endParaRP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>
              <a:latin typeface="Avenir Light"/>
              <a:cs typeface="Avenir Light"/>
            </a:rPr>
            <a:t>An error may occur if the Java version doesn’t match </a:t>
          </a:r>
          <a:endParaRPr lang="en-US" sz="1600" kern="1200" dirty="0">
            <a:latin typeface="Avenir Light"/>
            <a:cs typeface="Avenir Light"/>
          </a:endParaRPr>
        </a:p>
      </dsp:txBody>
      <dsp:txXfrm>
        <a:off x="1269331" y="2851312"/>
        <a:ext cx="5520443" cy="1136148"/>
      </dsp:txXfrm>
    </dsp:sp>
    <dsp:sp modelId="{2CFE3D62-8A98-E447-A76A-99A98784773D}">
      <dsp:nvSpPr>
        <dsp:cNvPr id="0" name=""/>
        <dsp:cNvSpPr/>
      </dsp:nvSpPr>
      <dsp:spPr>
        <a:xfrm>
          <a:off x="6208130" y="915188"/>
          <a:ext cx="784447" cy="784447"/>
        </a:xfrm>
        <a:prstGeom prst="downArrow">
          <a:avLst>
            <a:gd name="adj1" fmla="val 55000"/>
            <a:gd name="adj2" fmla="val 45000"/>
          </a:avLst>
        </a:prstGeom>
        <a:solidFill>
          <a:srgbClr val="263748">
            <a:alpha val="90000"/>
          </a:srgbClr>
        </a:solidFill>
        <a:ln w="9525" cap="flat" cmpd="sng" algn="ctr">
          <a:solidFill>
            <a:srgbClr val="FFFFFF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/>
        </a:p>
      </dsp:txBody>
      <dsp:txXfrm>
        <a:off x="6384631" y="915188"/>
        <a:ext cx="431445" cy="590296"/>
      </dsp:txXfrm>
    </dsp:sp>
    <dsp:sp modelId="{8F29A09C-5010-7942-AF8D-785541DF0378}">
      <dsp:nvSpPr>
        <dsp:cNvPr id="0" name=""/>
        <dsp:cNvSpPr/>
      </dsp:nvSpPr>
      <dsp:spPr>
        <a:xfrm>
          <a:off x="6825122" y="2315126"/>
          <a:ext cx="784447" cy="784447"/>
        </a:xfrm>
        <a:prstGeom prst="downArrow">
          <a:avLst>
            <a:gd name="adj1" fmla="val 55000"/>
            <a:gd name="adj2" fmla="val 45000"/>
          </a:avLst>
        </a:prstGeom>
        <a:solidFill>
          <a:srgbClr val="263748">
            <a:alpha val="90000"/>
          </a:srgb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500" kern="1200"/>
        </a:p>
      </dsp:txBody>
      <dsp:txXfrm>
        <a:off x="7001623" y="2315126"/>
        <a:ext cx="431445" cy="590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1C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rgbClr val="FFFFFF"/>
                </a:solidFill>
                <a:latin typeface="Avenir Light"/>
                <a:cs typeface="Avenir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Avenir Light"/>
                <a:cs typeface="Avenir Light"/>
              </a:defRPr>
            </a:lvl1pPr>
          </a:lstStyle>
          <a:p>
            <a:fld id="{A3723F65-CF56-B54F-AB34-7702ACA6B849}" type="datetimeFigureOut">
              <a:rPr lang="en-US" smtClean="0"/>
              <a:pPr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Avenir Light"/>
                <a:cs typeface="Avenir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venir Light"/>
                <a:cs typeface="Avenir Light"/>
              </a:defRPr>
            </a:lvl1pPr>
          </a:lstStyle>
          <a:p>
            <a:fld id="{4CF2C62A-F48C-1D45-A585-5CDFF5E4F07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572000" y="4573932"/>
            <a:ext cx="2205" cy="228406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4507127" y="4468098"/>
            <a:ext cx="129746" cy="129746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12" name="Rectangle 11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382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8" name="Rectangle 7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18995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7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1C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 userDrawn="1"/>
        </p:nvGrpSpPr>
        <p:grpSpPr>
          <a:xfrm>
            <a:off x="13063" y="6394732"/>
            <a:ext cx="9117875" cy="363205"/>
            <a:chOff x="13063" y="3247398"/>
            <a:chExt cx="9117875" cy="363205"/>
          </a:xfrm>
        </p:grpSpPr>
        <p:sp>
          <p:nvSpPr>
            <p:cNvPr id="7" name="Rectangle 6"/>
            <p:cNvSpPr/>
            <p:nvPr userDrawn="1"/>
          </p:nvSpPr>
          <p:spPr>
            <a:xfrm>
              <a:off x="1534886" y="3247398"/>
              <a:ext cx="1508760" cy="363205"/>
            </a:xfrm>
            <a:prstGeom prst="rect">
              <a:avLst/>
            </a:prstGeom>
            <a:solidFill>
              <a:srgbClr val="2776B2"/>
            </a:solidFill>
            <a:ln>
              <a:solidFill>
                <a:srgbClr val="2776B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063" y="3247398"/>
              <a:ext cx="1508760" cy="363205"/>
            </a:xfrm>
            <a:prstGeom prst="rect">
              <a:avLst/>
            </a:prstGeom>
            <a:solidFill>
              <a:srgbClr val="263748"/>
            </a:solidFill>
            <a:ln>
              <a:solidFill>
                <a:srgbClr val="26374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56709" y="3247398"/>
              <a:ext cx="1508760" cy="363205"/>
            </a:xfrm>
            <a:prstGeom prst="rect">
              <a:avLst/>
            </a:prstGeom>
            <a:solidFill>
              <a:srgbClr val="1B9B7D"/>
            </a:solidFill>
            <a:ln>
              <a:solidFill>
                <a:srgbClr val="1B9B7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578532" y="3247398"/>
              <a:ext cx="1508760" cy="363205"/>
            </a:xfrm>
            <a:prstGeom prst="rect">
              <a:avLst/>
            </a:prstGeom>
            <a:solidFill>
              <a:srgbClr val="96BA51"/>
            </a:solidFill>
            <a:ln>
              <a:solidFill>
                <a:srgbClr val="96BA5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100355" y="3247398"/>
              <a:ext cx="1508760" cy="363205"/>
            </a:xfrm>
            <a:prstGeom prst="rect">
              <a:avLst/>
            </a:prstGeom>
            <a:solidFill>
              <a:srgbClr val="F09511"/>
            </a:solidFill>
            <a:ln>
              <a:solidFill>
                <a:srgbClr val="F0951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622178" y="3247398"/>
              <a:ext cx="1508760" cy="363205"/>
            </a:xfrm>
            <a:prstGeom prst="rect">
              <a:avLst/>
            </a:prstGeom>
            <a:solidFill>
              <a:srgbClr val="BA2D27"/>
            </a:solidFill>
            <a:ln>
              <a:solidFill>
                <a:srgbClr val="BA2D2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3723F65-CF56-B54F-AB34-7702ACA6B849}" type="datetimeFigureOut">
              <a:rPr lang="en-US" smtClean="0"/>
              <a:pPr/>
              <a:t>11/1/15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CF2C62A-F48C-1D45-A585-5CDFF5E4F07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23" name="Rectangle 22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22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rot="5400000" flipV="1">
            <a:off x="2284898" y="2124828"/>
            <a:ext cx="2205" cy="4572000"/>
          </a:xfrm>
          <a:prstGeom prst="line">
            <a:avLst/>
          </a:prstGeom>
          <a:ln>
            <a:solidFill>
              <a:srgbClr val="1370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>
            <a:spLocks noChangeAspect="1"/>
          </p:cNvSpPr>
          <p:nvPr userDrawn="1"/>
        </p:nvSpPr>
        <p:spPr>
          <a:xfrm rot="5400000">
            <a:off x="4507127" y="4347148"/>
            <a:ext cx="129746" cy="129746"/>
          </a:xfrm>
          <a:prstGeom prst="ellipse">
            <a:avLst/>
          </a:prstGeom>
          <a:solidFill>
            <a:srgbClr val="1370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1807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9" name="Rectangle 8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3842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328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7" name="Rectangle 6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192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6" name="Rectangle 5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00415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9" name="Rectangle 8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255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723F65-CF56-B54F-AB34-7702ACA6B849}" type="datetimeFigureOut">
              <a:rPr lang="en-US" smtClean="0"/>
              <a:t>11/1/15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2C62A-F48C-1D45-A585-5CDFF5E4F076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13063" y="6769122"/>
            <a:ext cx="9117875" cy="88878"/>
            <a:chOff x="13062" y="6769122"/>
            <a:chExt cx="9117875" cy="88878"/>
          </a:xfrm>
        </p:grpSpPr>
        <p:sp>
          <p:nvSpPr>
            <p:cNvPr id="9" name="Rectangle 8"/>
            <p:cNvSpPr/>
            <p:nvPr userDrawn="1"/>
          </p:nvSpPr>
          <p:spPr>
            <a:xfrm>
              <a:off x="1534885" y="6769122"/>
              <a:ext cx="1508760" cy="88878"/>
            </a:xfrm>
            <a:prstGeom prst="rect">
              <a:avLst/>
            </a:prstGeom>
            <a:solidFill>
              <a:srgbClr val="1A5682"/>
            </a:solidFill>
            <a:ln>
              <a:solidFill>
                <a:srgbClr val="1A568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062" y="6769122"/>
              <a:ext cx="1508760" cy="88878"/>
            </a:xfrm>
            <a:prstGeom prst="rect">
              <a:avLst/>
            </a:prstGeom>
            <a:solidFill>
              <a:srgbClr val="1C2835"/>
            </a:solidFill>
            <a:ln>
              <a:solidFill>
                <a:srgbClr val="1C2835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3056708" y="6769122"/>
              <a:ext cx="1508760" cy="88878"/>
            </a:xfrm>
            <a:prstGeom prst="rect">
              <a:avLst/>
            </a:prstGeom>
            <a:solidFill>
              <a:srgbClr val="13705B"/>
            </a:solidFill>
            <a:ln>
              <a:solidFill>
                <a:srgbClr val="13705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578531" y="6769122"/>
              <a:ext cx="1508760" cy="88878"/>
            </a:xfrm>
            <a:prstGeom prst="rect">
              <a:avLst/>
            </a:prstGeom>
            <a:solidFill>
              <a:srgbClr val="6E8D33"/>
            </a:solidFill>
            <a:ln>
              <a:solidFill>
                <a:srgbClr val="6E8D3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6100354" y="6769122"/>
              <a:ext cx="1508760" cy="88878"/>
            </a:xfrm>
            <a:prstGeom prst="rect">
              <a:avLst/>
            </a:prstGeom>
            <a:solidFill>
              <a:srgbClr val="B16E0C"/>
            </a:solidFill>
            <a:ln>
              <a:solidFill>
                <a:srgbClr val="B16E0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7622177" y="6769122"/>
              <a:ext cx="1508760" cy="88878"/>
            </a:xfrm>
            <a:prstGeom prst="rect">
              <a:avLst/>
            </a:prstGeom>
            <a:solidFill>
              <a:srgbClr val="812417"/>
            </a:solidFill>
            <a:ln>
              <a:solidFill>
                <a:srgbClr val="812417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44974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venir Light"/>
                <a:cs typeface="Avenir Light"/>
              </a:defRPr>
            </a:lvl1pPr>
          </a:lstStyle>
          <a:p>
            <a:fld id="{A3723F65-CF56-B54F-AB34-7702ACA6B849}" type="datetimeFigureOut">
              <a:rPr lang="en-US" smtClean="0"/>
              <a:pPr/>
              <a:t>11/1/15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Light"/>
                <a:cs typeface="Avenir Ligh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Light"/>
                <a:cs typeface="Avenir Light"/>
              </a:defRPr>
            </a:lvl1pPr>
          </a:lstStyle>
          <a:p>
            <a:fld id="{4CF2C62A-F48C-1D45-A585-5CDFF5E4F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b="0" i="0" kern="1200">
          <a:solidFill>
            <a:schemeClr val="tx1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b="0" i="0" kern="1200">
          <a:solidFill>
            <a:schemeClr val="tx1"/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b="0" i="0" kern="1200">
          <a:solidFill>
            <a:schemeClr val="tx1"/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tx1"/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solidFill>
            <a:schemeClr val="tx1"/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Latent_Dirichlet_allocation" TargetMode="External"/><Relationship Id="rId3" Type="http://schemas.openxmlformats.org/officeDocument/2006/relationships/hyperlink" Target="http://cs.brown.edu/courses/csci2950-p/spring2010/lectures/2010-03-03_santhanam.pdf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rpubs.com/lmullen/nlp-chapter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Rlogo-1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63748">
                <a:tint val="45000"/>
                <a:satMod val="400000"/>
              </a:srgb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4" b="6741"/>
          <a:stretch/>
        </p:blipFill>
        <p:spPr>
          <a:xfrm>
            <a:off x="2116526" y="1"/>
            <a:ext cx="702747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29607"/>
            <a:ext cx="7772400" cy="14700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Intro to text mining using tm, </a:t>
            </a:r>
            <a:r>
              <a:rPr lang="en-US" sz="2000" dirty="0" err="1" smtClean="0"/>
              <a:t>openNLP</a:t>
            </a:r>
            <a:r>
              <a:rPr lang="en-US" sz="2000" dirty="0" smtClean="0"/>
              <a:t> , &amp; </a:t>
            </a:r>
            <a:r>
              <a:rPr lang="en-US" sz="2000" dirty="0" err="1" smtClean="0"/>
              <a:t>topicmodels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955808"/>
            <a:ext cx="6400800" cy="1752600"/>
          </a:xfrm>
        </p:spPr>
        <p:txBody>
          <a:bodyPr>
            <a:norm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www.linkedin.com/in/</a:t>
            </a:r>
            <a:r>
              <a:rPr lang="en-US" sz="1400" dirty="0" err="1" smtClean="0">
                <a:solidFill>
                  <a:srgbClr val="1B9B7D"/>
                </a:solidFill>
              </a:rPr>
              <a:t>edwardkwartler</a:t>
            </a:r>
            <a:endParaRPr lang="en-US" sz="1400" dirty="0" smtClean="0">
              <a:solidFill>
                <a:srgbClr val="1B9B7D"/>
              </a:solidFill>
            </a:endParaRPr>
          </a:p>
          <a:p>
            <a:r>
              <a:rPr lang="en-US" sz="1400" dirty="0" smtClean="0">
                <a:solidFill>
                  <a:schemeClr val="bg1"/>
                </a:solidFill>
              </a:rPr>
              <a:t>@</a:t>
            </a:r>
            <a:r>
              <a:rPr lang="en-US" sz="1400" dirty="0" err="1" smtClean="0">
                <a:solidFill>
                  <a:srgbClr val="1B9B7D"/>
                </a:solidFill>
              </a:rPr>
              <a:t>tkwartler</a:t>
            </a:r>
            <a:endParaRPr lang="en-US" sz="1400" dirty="0">
              <a:solidFill>
                <a:srgbClr val="1B9B7D"/>
              </a:solidFill>
            </a:endParaRPr>
          </a:p>
        </p:txBody>
      </p:sp>
      <p:pic>
        <p:nvPicPr>
          <p:cNvPr id="17" name="Picture 16" descr="Rlog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80" y="2179215"/>
            <a:ext cx="1691640" cy="1283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868" y="4274360"/>
            <a:ext cx="229258" cy="1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2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Text Sources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4476" y="714092"/>
            <a:ext cx="603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Text can be captured within the enterprise and elsewhere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842" y="1483535"/>
            <a:ext cx="277511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Books</a:t>
            </a:r>
            <a:endParaRPr lang="en-US" dirty="0">
              <a:latin typeface="Avenir Light"/>
              <a:cs typeface="Avenir Light"/>
            </a:endParaRP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Electronic Docs (PDFs)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Blogs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Websites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Social Media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Customer Records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Customer Service Notes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Notes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Emails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4814205" y="1483536"/>
            <a:ext cx="3886200" cy="1281684"/>
          </a:xfrm>
          <a:prstGeom prst="rect">
            <a:avLst/>
          </a:prstGeom>
          <a:solidFill>
            <a:srgbClr val="2776B2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source and context of the medium is important.  It will have a lot of impact on difficulty and data integrity.</a:t>
            </a:r>
            <a:endParaRPr lang="en-US" dirty="0"/>
          </a:p>
        </p:txBody>
      </p:sp>
      <p:grpSp>
        <p:nvGrpSpPr>
          <p:cNvPr id="29" name="Group 28"/>
          <p:cNvGrpSpPr>
            <a:grpSpLocks noChangeAspect="1"/>
          </p:cNvGrpSpPr>
          <p:nvPr/>
        </p:nvGrpSpPr>
        <p:grpSpPr>
          <a:xfrm>
            <a:off x="5320755" y="3164503"/>
            <a:ext cx="2901703" cy="2078833"/>
            <a:chOff x="506732" y="2054450"/>
            <a:chExt cx="5615939" cy="4023360"/>
          </a:xfrm>
        </p:grpSpPr>
        <p:pic>
          <p:nvPicPr>
            <p:cNvPr id="30" name="Picture 14" descr="http://ameliacottonpress.files.wordpress.com/2012/10/social-media-icons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732" y="2054450"/>
              <a:ext cx="5615939" cy="4023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16" descr="http://upload.wikimedia.org/wikipedia/commons/4/40/Google_plu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24844" y="4816929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9" name="Picture 8" descr="http://upload.wikimedia.org/wikipedia/en/archive/d/d9/20130604215439!Vine_apps_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368" y="4383902"/>
            <a:ext cx="248717" cy="24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http://asset1.cbsistatic.com/cnwk.1d/i/tim2/2013/11/25/Snapchat-noname_chillah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0" r="18971"/>
          <a:stretch/>
        </p:blipFill>
        <p:spPr bwMode="auto">
          <a:xfrm>
            <a:off x="5270324" y="3905367"/>
            <a:ext cx="248717" cy="2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http://www.ccs.org.za/wp-content/uploads/2012/06/weibo-ico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755" y="3514788"/>
            <a:ext cx="248717" cy="24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Elbow Connector 24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91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Enough of me talking…let’s do it for real!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91807" y="714092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Scripts in this workshop follow a simple workflow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645363000"/>
              </p:ext>
            </p:extLst>
          </p:nvPr>
        </p:nvGraphicFramePr>
        <p:xfrm>
          <a:off x="1524000" y="121953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9114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78532" y="6215396"/>
            <a:ext cx="1508760" cy="54254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Enough of me talking…let’s do it for real!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183340430"/>
              </p:ext>
            </p:extLst>
          </p:nvPr>
        </p:nvGraphicFramePr>
        <p:xfrm>
          <a:off x="473843" y="1168325"/>
          <a:ext cx="8226562" cy="4022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248021" y="5138653"/>
            <a:ext cx="34523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>
                <a:latin typeface="Avenir Light"/>
                <a:cs typeface="Avenir Light"/>
              </a:rPr>
              <a:t>I have tested these scripts on R 3.1.2 with a Mac. </a:t>
            </a:r>
          </a:p>
          <a:p>
            <a:pPr algn="r"/>
            <a:r>
              <a:rPr lang="en-US" sz="1100" dirty="0" smtClean="0">
                <a:latin typeface="Avenir Light"/>
                <a:cs typeface="Avenir Light"/>
              </a:rPr>
              <a:t> Some steps may be different in other environments. </a:t>
            </a:r>
            <a:endParaRPr lang="en-US" sz="11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75528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Twitter Profanity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28600" y="1219200"/>
            <a:ext cx="8686800" cy="49069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Avenir Light"/>
                <a:ea typeface="+mn-ea"/>
                <a:cs typeface="Avenir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Twitter demographics skew young and as a result have profanity that appear in the examples.  </a:t>
            </a:r>
          </a:p>
          <a:p>
            <a:r>
              <a:rPr lang="en-US" sz="2800" b="1" dirty="0" smtClean="0"/>
              <a:t>It’s the easiest place to get a lot of messy text fast, if it is offensive feel free to talk to me and I will work to get you other texts for use on your own.  No offense is intended.</a:t>
            </a:r>
          </a:p>
          <a:p>
            <a:pPr marL="0" indent="0">
              <a:buFont typeface="Arial"/>
              <a:buNone/>
            </a:pPr>
            <a:endParaRPr lang="en-US" sz="28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81325" y="3881549"/>
            <a:ext cx="3981350" cy="1954320"/>
            <a:chOff x="1969548" y="3881549"/>
            <a:chExt cx="3981350" cy="19543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548" y="4794863"/>
              <a:ext cx="1280448" cy="1041006"/>
            </a:xfrm>
            <a:prstGeom prst="rect">
              <a:avLst/>
            </a:prstGeom>
          </p:spPr>
        </p:pic>
        <p:sp>
          <p:nvSpPr>
            <p:cNvPr id="12" name="Oval Callout 11"/>
            <p:cNvSpPr/>
            <p:nvPr/>
          </p:nvSpPr>
          <p:spPr>
            <a:xfrm>
              <a:off x="3933123" y="3881549"/>
              <a:ext cx="2017775" cy="819324"/>
            </a:xfrm>
            <a:prstGeom prst="wedgeEllipseCallout">
              <a:avLst>
                <a:gd name="adj1" fmla="val -77686"/>
                <a:gd name="adj2" fmla="val 70000"/>
              </a:avLst>
            </a:prstGeom>
            <a:solidFill>
              <a:srgbClr val="BA2D2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#%@*!!!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8047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Keyword Scanning, Cleaning &amp; </a:t>
            </a:r>
            <a:r>
              <a:rPr lang="en-US" sz="2800" dirty="0" err="1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Freq</a:t>
            </a:r>
            <a:r>
              <a:rPr lang="en-US" sz="2800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 Counts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475123" y="1927355"/>
            <a:ext cx="193754" cy="193754"/>
            <a:chOff x="5502163" y="1603573"/>
            <a:chExt cx="193754" cy="19375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96BA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Light"/>
                  <a:cs typeface="Avenir Light"/>
                </a:rPr>
                <a:t>Keyword Scanning,</a:t>
              </a: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>
                  <a:latin typeface="Avenir Light"/>
                  <a:cs typeface="Avenir Light"/>
                </a:rPr>
                <a:t>Freq</a:t>
              </a:r>
              <a:r>
                <a:rPr lang="en-US" sz="1600" dirty="0" smtClean="0">
                  <a:latin typeface="Avenir Light"/>
                  <a:cs typeface="Avenir Light"/>
                </a:rPr>
                <a:t> Counts, </a:t>
              </a:r>
              <a:r>
                <a:rPr lang="en-US" sz="1600" dirty="0" err="1" smtClean="0">
                  <a:latin typeface="Avenir Light"/>
                  <a:cs typeface="Avenir Light"/>
                </a:rPr>
                <a:t>Dendograms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rgbClr val="81241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475123" y="3015713"/>
            <a:ext cx="193754" cy="193754"/>
            <a:chOff x="5502163" y="1603573"/>
            <a:chExt cx="193754" cy="19375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5123" y="4153423"/>
            <a:ext cx="193754" cy="193754"/>
            <a:chOff x="5502163" y="1603573"/>
            <a:chExt cx="193754" cy="19375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75123" y="4970745"/>
            <a:ext cx="193754" cy="193754"/>
            <a:chOff x="5502163" y="1603573"/>
            <a:chExt cx="193754" cy="193754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72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Keyword scanning, Cleaning &amp; </a:t>
            </a:r>
            <a:r>
              <a:rPr lang="en-US" dirty="0" err="1" smtClean="0">
                <a:latin typeface="Avenir Light"/>
                <a:cs typeface="Avenir Light"/>
              </a:rPr>
              <a:t>Freq</a:t>
            </a:r>
            <a:r>
              <a:rPr lang="en-US" dirty="0" smtClean="0">
                <a:latin typeface="Avenir Light"/>
                <a:cs typeface="Avenir Light"/>
              </a:rPr>
              <a:t> Counts</a:t>
            </a:r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64379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Open the “</a:t>
            </a:r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coffee.csv</a:t>
            </a:r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” to get familiar with the data structure 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pic>
        <p:nvPicPr>
          <p:cNvPr id="39" name="Picture 38" descr="Screen Shot 2015-05-26 at 5.1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31416"/>
            <a:ext cx="8686800" cy="150201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28600" y="556816"/>
            <a:ext cx="8686800" cy="555031"/>
          </a:xfrm>
          <a:prstGeom prst="rect">
            <a:avLst/>
          </a:prstGeom>
          <a:solidFill>
            <a:srgbClr val="1370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1000 tweets mentioning “coffee”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28600" y="549393"/>
            <a:ext cx="8686800" cy="2178040"/>
          </a:xfrm>
          <a:prstGeom prst="rect">
            <a:avLst/>
          </a:prstGeom>
          <a:noFill/>
          <a:ln w="38100" cmpd="sng">
            <a:solidFill>
              <a:srgbClr val="1B9B7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51021" y="3272918"/>
            <a:ext cx="472130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“</a:t>
            </a:r>
            <a:r>
              <a:rPr lang="en-US" dirty="0" err="1" smtClean="0">
                <a:latin typeface="Avenir Light"/>
                <a:cs typeface="Avenir Light"/>
              </a:rPr>
              <a:t>text$text</a:t>
            </a:r>
            <a:r>
              <a:rPr lang="en-US" dirty="0" smtClean="0">
                <a:latin typeface="Avenir Light"/>
                <a:cs typeface="Avenir Light"/>
              </a:rPr>
              <a:t>” </a:t>
            </a:r>
          </a:p>
          <a:p>
            <a:pPr algn="ctr"/>
            <a:r>
              <a:rPr lang="en-US" sz="1600" dirty="0" smtClean="0">
                <a:latin typeface="Avenir Light"/>
                <a:cs typeface="Avenir Light"/>
              </a:rPr>
              <a:t>is the vector of tweets that we are interested in.</a:t>
            </a:r>
            <a:endParaRPr lang="en-US" sz="1600" dirty="0">
              <a:latin typeface="Avenir Light"/>
              <a:cs typeface="Avenir Light"/>
            </a:endParaRPr>
          </a:p>
        </p:txBody>
      </p:sp>
      <p:sp>
        <p:nvSpPr>
          <p:cNvPr id="44" name="Isosceles Triangle 43"/>
          <p:cNvSpPr/>
          <p:nvPr/>
        </p:nvSpPr>
        <p:spPr>
          <a:xfrm rot="10800000">
            <a:off x="251020" y="2846756"/>
            <a:ext cx="4721309" cy="357975"/>
          </a:xfrm>
          <a:prstGeom prst="triangle">
            <a:avLst/>
          </a:prstGeom>
          <a:solidFill>
            <a:srgbClr val="F095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Isosceles Triangle 44"/>
          <p:cNvSpPr/>
          <p:nvPr/>
        </p:nvSpPr>
        <p:spPr>
          <a:xfrm rot="10800000">
            <a:off x="4972329" y="2846754"/>
            <a:ext cx="3933712" cy="35797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972330" y="3272918"/>
            <a:ext cx="3933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All other attributes are auto generated from the twitter API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</p:txBody>
      </p:sp>
      <p:cxnSp>
        <p:nvCxnSpPr>
          <p:cNvPr id="47" name="Elbow Connector 46"/>
          <p:cNvCxnSpPr>
            <a:stCxn id="33" idx="0"/>
          </p:cNvCxnSpPr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58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2_Keywod_Scanning.R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7592" y="2967335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YOUR WORKING DIRECTORY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Remember your slashes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Save it so you won’t have to do it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9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6536907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2_Keyword_Scanning.R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7126" y="871757"/>
            <a:ext cx="5855599" cy="805489"/>
            <a:chOff x="397126" y="881880"/>
            <a:chExt cx="5855599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1155940"/>
              <a:ext cx="5778883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 smtClean="0">
                  <a:latin typeface="Avenir Light"/>
                  <a:cs typeface="Avenir Light"/>
                </a:rPr>
                <a:t>grepl</a:t>
              </a:r>
              <a:r>
                <a:rPr lang="en-US" dirty="0" smtClean="0">
                  <a:latin typeface="Avenir Light"/>
                  <a:cs typeface="Avenir Light"/>
                </a:rPr>
                <a:t>(“pattern”, searchable object, </a:t>
              </a:r>
              <a:r>
                <a:rPr lang="en-US" dirty="0" err="1" smtClean="0">
                  <a:latin typeface="Avenir Light"/>
                  <a:cs typeface="Avenir Light"/>
                </a:rPr>
                <a:t>ignore.case</a:t>
              </a:r>
              <a:r>
                <a:rPr lang="en-US" dirty="0" smtClean="0">
                  <a:latin typeface="Avenir Light"/>
                  <a:cs typeface="Avenir Light"/>
                </a:rPr>
                <a:t>=TRUE)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126" y="881880"/>
              <a:ext cx="5357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grepl</a:t>
              </a:r>
              <a:r>
                <a:rPr lang="en-US" sz="1400" dirty="0" smtClean="0">
                  <a:latin typeface="Avenir Light"/>
                  <a:cs typeface="Avenir Light"/>
                </a:rPr>
                <a:t> returns a vector of T/F if the pattern is present at least once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5650" y="2233784"/>
            <a:ext cx="5847075" cy="814012"/>
            <a:chOff x="405650" y="3096057"/>
            <a:chExt cx="5847075" cy="814012"/>
          </a:xfrm>
        </p:grpSpPr>
        <p:sp>
          <p:nvSpPr>
            <p:cNvPr id="29" name="Rectangle 28"/>
            <p:cNvSpPr/>
            <p:nvPr/>
          </p:nvSpPr>
          <p:spPr>
            <a:xfrm>
              <a:off x="473842" y="3378640"/>
              <a:ext cx="5778883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 smtClean="0">
                  <a:latin typeface="Avenir Light"/>
                  <a:cs typeface="Avenir Light"/>
                </a:rPr>
                <a:t>grep</a:t>
              </a:r>
              <a:r>
                <a:rPr lang="en-US" dirty="0" smtClean="0">
                  <a:latin typeface="Avenir Light"/>
                  <a:cs typeface="Avenir Light"/>
                </a:rPr>
                <a:t>(“pattern”, searchable object, </a:t>
              </a:r>
              <a:r>
                <a:rPr lang="en-US" dirty="0" err="1" smtClean="0">
                  <a:latin typeface="Avenir Light"/>
                  <a:cs typeface="Avenir Light"/>
                </a:rPr>
                <a:t>ignore.case</a:t>
              </a:r>
              <a:r>
                <a:rPr lang="en-US" dirty="0" smtClean="0">
                  <a:latin typeface="Avenir Light"/>
                  <a:cs typeface="Avenir Light"/>
                </a:rPr>
                <a:t>=TRUE)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650" y="3096057"/>
              <a:ext cx="46602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grep</a:t>
              </a:r>
              <a:r>
                <a:rPr lang="en-US" sz="1400" dirty="0" smtClean="0">
                  <a:latin typeface="Avenir Light"/>
                  <a:cs typeface="Avenir Light"/>
                </a:rPr>
                <a:t> returns the position of the pattern in the document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1222" y="592823"/>
            <a:ext cx="266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Basic R Unix Commands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4174" y="3562308"/>
            <a:ext cx="28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“library(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stringi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)” Functions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05650" y="3871979"/>
            <a:ext cx="5847075" cy="805489"/>
            <a:chOff x="405650" y="2078856"/>
            <a:chExt cx="5847075" cy="805489"/>
          </a:xfrm>
        </p:grpSpPr>
        <p:sp>
          <p:nvSpPr>
            <p:cNvPr id="27" name="Rectangle 26"/>
            <p:cNvSpPr/>
            <p:nvPr/>
          </p:nvSpPr>
          <p:spPr>
            <a:xfrm>
              <a:off x="473842" y="2352916"/>
              <a:ext cx="5778883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 err="1" smtClean="0">
                  <a:latin typeface="Avenir Light"/>
                  <a:cs typeface="Avenir Light"/>
                </a:rPr>
                <a:t>stri_count</a:t>
              </a:r>
              <a:r>
                <a:rPr lang="en-US" dirty="0" smtClean="0">
                  <a:latin typeface="Avenir Light"/>
                  <a:cs typeface="Avenir Light"/>
                </a:rPr>
                <a:t>(searchable object, fixed=“pattern”)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5650" y="2078856"/>
              <a:ext cx="462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stri_count</a:t>
              </a:r>
              <a:r>
                <a:rPr lang="en-US" sz="1400" dirty="0">
                  <a:latin typeface="Avenir Light"/>
                  <a:cs typeface="Avenir Light"/>
                </a:rPr>
                <a:t> </a:t>
              </a:r>
              <a:r>
                <a:rPr lang="en-US" sz="1400" dirty="0" smtClean="0">
                  <a:latin typeface="Avenir Light"/>
                  <a:cs typeface="Avenir Light"/>
                </a:rPr>
                <a:t>counts the number of patterns in a document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5-26 at 9.25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1677246"/>
            <a:ext cx="8229600" cy="417524"/>
          </a:xfrm>
          <a:prstGeom prst="rect">
            <a:avLst/>
          </a:prstGeom>
        </p:spPr>
      </p:pic>
      <p:pic>
        <p:nvPicPr>
          <p:cNvPr id="8" name="Picture 7" descr="Screen Shot 2015-05-26 at 9.27.0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3036626"/>
            <a:ext cx="3213100" cy="203200"/>
          </a:xfrm>
          <a:prstGeom prst="rect">
            <a:avLst/>
          </a:prstGeom>
        </p:spPr>
      </p:pic>
      <p:pic>
        <p:nvPicPr>
          <p:cNvPr id="11" name="Picture 10" descr="Screen Shot 2015-05-26 at 9.28.0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4781508"/>
            <a:ext cx="8229600" cy="36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1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6536907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2_Keyword_Scanning.R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222" y="592823"/>
            <a:ext cx="5545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Let’s try to scan for other words in our other corpora.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1222" y="962155"/>
            <a:ext cx="5442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Change the </a:t>
            </a:r>
            <a:r>
              <a:rPr lang="en-US" dirty="0" err="1" smtClean="0"/>
              <a:t>read.csv</a:t>
            </a:r>
            <a:r>
              <a:rPr lang="en-US" dirty="0" smtClean="0"/>
              <a:t> file to another  corpus.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Change the search patterns to understand the result.</a:t>
            </a:r>
            <a:endParaRPr lang="en-US" dirty="0"/>
          </a:p>
        </p:txBody>
      </p:sp>
      <p:pic>
        <p:nvPicPr>
          <p:cNvPr id="12" name="Picture 11" descr="Screen Shot 2015-05-28 at 9.2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4574119"/>
            <a:ext cx="3987800" cy="482600"/>
          </a:xfrm>
          <a:prstGeom prst="rect">
            <a:avLst/>
          </a:prstGeom>
        </p:spPr>
      </p:pic>
      <p:pic>
        <p:nvPicPr>
          <p:cNvPr id="13" name="Picture 12" descr="Screen Shot 2015-05-28 at 9.21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2" y="3537488"/>
            <a:ext cx="1866900" cy="266700"/>
          </a:xfrm>
          <a:prstGeom prst="rect">
            <a:avLst/>
          </a:prstGeom>
        </p:spPr>
      </p:pic>
      <p:pic>
        <p:nvPicPr>
          <p:cNvPr id="14" name="Picture 13" descr="Screen Shot 2015-05-28 at 9.21.2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2" y="3928665"/>
            <a:ext cx="5359400" cy="495300"/>
          </a:xfrm>
          <a:prstGeom prst="rect">
            <a:avLst/>
          </a:prstGeom>
        </p:spPr>
      </p:pic>
      <p:pic>
        <p:nvPicPr>
          <p:cNvPr id="21" name="Picture 20" descr="Screen Shot 2015-05-28 at 9.19.2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22" y="3103175"/>
            <a:ext cx="4051300" cy="266700"/>
          </a:xfrm>
          <a:prstGeom prst="rect">
            <a:avLst/>
          </a:prstGeom>
        </p:spPr>
      </p:pic>
      <p:pic>
        <p:nvPicPr>
          <p:cNvPr id="23" name="Picture 22" descr="Screen Shot 2015-05-28 at 9.19.06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648087"/>
            <a:ext cx="4419600" cy="304800"/>
          </a:xfrm>
          <a:prstGeom prst="rect">
            <a:avLst/>
          </a:prstGeom>
        </p:spPr>
      </p:pic>
      <p:pic>
        <p:nvPicPr>
          <p:cNvPr id="24" name="Picture 23" descr="Screen Shot 2015-05-28 at 9.18.3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0" y="2181292"/>
            <a:ext cx="3848100" cy="254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31222" y="1722196"/>
            <a:ext cx="117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Examples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92794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3353890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Remember This?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4900" y="2006829"/>
            <a:ext cx="47094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Avenir Light"/>
                <a:cs typeface="Avenir Light"/>
              </a:rPr>
              <a:t>emails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43038" y="3404092"/>
            <a:ext cx="50085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articles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01053" y="3179456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blogs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33358" y="3468132"/>
            <a:ext cx="51409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reviews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12368" y="1964845"/>
            <a:ext cx="47961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tweets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3646" y="1879044"/>
            <a:ext cx="51035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surveys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095025" y="339594"/>
            <a:ext cx="4111773" cy="5235760"/>
          </a:xfrm>
          <a:prstGeom prst="rect">
            <a:avLst/>
          </a:prstGeom>
        </p:spPr>
      </p:pic>
      <p:pic>
        <p:nvPicPr>
          <p:cNvPr id="32" name="Picture 3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5619570" y="278650"/>
            <a:ext cx="815619" cy="523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0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Shameless Plug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F095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Avenir Light"/>
                  <a:cs typeface="Avenir Light"/>
                </a:rPr>
                <a:t>Slated for May 2016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475123" y="4153423"/>
            <a:ext cx="193754" cy="193754"/>
            <a:chOff x="5502163" y="1603573"/>
            <a:chExt cx="193754" cy="19375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pic>
        <p:nvPicPr>
          <p:cNvPr id="35" name="Picture 34" descr="Screen Shot 2015-11-02 at 12.30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86" y="1558882"/>
            <a:ext cx="3672914" cy="459953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942766" y="6107618"/>
            <a:ext cx="14997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*cover art may change.</a:t>
            </a:r>
            <a:endParaRPr lang="en-US" sz="1050" i="1" dirty="0"/>
          </a:p>
        </p:txBody>
      </p:sp>
    </p:spTree>
    <p:extLst>
      <p:ext uri="{BB962C8B-B14F-4D97-AF65-F5344CB8AC3E}">
        <p14:creationId xmlns:p14="http://schemas.microsoft.com/office/powerpoint/2010/main" val="3282082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R for our Cleaning Steps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74900" y="2006829"/>
            <a:ext cx="47094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Avenir Light"/>
                <a:cs typeface="Avenir Light"/>
              </a:rPr>
              <a:t>emails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43038" y="3404092"/>
            <a:ext cx="50085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articles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301053" y="3179456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blogs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33358" y="3468132"/>
            <a:ext cx="51409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reviews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12368" y="1964845"/>
            <a:ext cx="47961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tweets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005778" y="1969270"/>
            <a:ext cx="1493520" cy="1706896"/>
            <a:chOff x="472107" y="1985837"/>
            <a:chExt cx="1493520" cy="1706896"/>
          </a:xfrm>
        </p:grpSpPr>
        <p:sp>
          <p:nvSpPr>
            <p:cNvPr id="26" name="Chevron 25"/>
            <p:cNvSpPr/>
            <p:nvPr/>
          </p:nvSpPr>
          <p:spPr>
            <a:xfrm>
              <a:off x="47210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rgbClr val="CCC1DA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hevron 28"/>
            <p:cNvSpPr/>
            <p:nvPr/>
          </p:nvSpPr>
          <p:spPr>
            <a:xfrm>
              <a:off x="1071547" y="1985837"/>
              <a:ext cx="894080" cy="1706896"/>
            </a:xfrm>
            <a:prstGeom prst="chevron">
              <a:avLst>
                <a:gd name="adj" fmla="val 62310"/>
              </a:avLst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pic>
          <p:nvPicPr>
            <p:cNvPr id="48" name="Picture 47" descr="Rlogo-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706" y="2373562"/>
              <a:ext cx="1205351" cy="9144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2510647" y="752374"/>
            <a:ext cx="4122706" cy="1200329"/>
            <a:chOff x="3169647" y="752374"/>
            <a:chExt cx="4122706" cy="1200329"/>
          </a:xfrm>
        </p:grpSpPr>
        <p:sp>
          <p:nvSpPr>
            <p:cNvPr id="2" name="TextBox 1"/>
            <p:cNvSpPr txBox="1"/>
            <p:nvPr/>
          </p:nvSpPr>
          <p:spPr>
            <a:xfrm>
              <a:off x="3373473" y="752374"/>
              <a:ext cx="39188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Light"/>
                  <a:cs typeface="Avenir Light"/>
                </a:rPr>
                <a:t>Tomorrow I’m going to have a nice glass of Chardonnay and wind down with a good book in the corner of the county :-)</a:t>
              </a:r>
              <a:endParaRPr lang="en-US" dirty="0">
                <a:latin typeface="Avenir Light"/>
                <a:cs typeface="Avenir Light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3370389" y="2065004"/>
            <a:ext cx="2403222" cy="1515429"/>
            <a:chOff x="3770719" y="1952703"/>
            <a:chExt cx="2403222" cy="1515429"/>
          </a:xfrm>
        </p:grpSpPr>
        <p:sp>
          <p:nvSpPr>
            <p:cNvPr id="8" name="Down Arrow 7"/>
            <p:cNvSpPr/>
            <p:nvPr/>
          </p:nvSpPr>
          <p:spPr>
            <a:xfrm>
              <a:off x="4764720" y="1952703"/>
              <a:ext cx="415220" cy="1515429"/>
            </a:xfrm>
            <a:prstGeom prst="downArrow">
              <a:avLst/>
            </a:prstGeom>
            <a:solidFill>
              <a:srgbClr val="A6A6A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770719" y="2125642"/>
              <a:ext cx="2403222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Remove Punctuation</a:t>
              </a:r>
            </a:p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Remove extra white space</a:t>
              </a:r>
            </a:p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Remove Numbers</a:t>
              </a:r>
            </a:p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Make Lower Case</a:t>
              </a:r>
            </a:p>
            <a:p>
              <a:pPr marL="109538" indent="-109538">
                <a:buFont typeface="+mj-lt"/>
                <a:buAutoNum type="arabicPeriod"/>
              </a:pPr>
              <a:r>
                <a:rPr lang="en-US" sz="1400" dirty="0" smtClean="0">
                  <a:latin typeface="Avenir Light"/>
                  <a:cs typeface="Avenir Light"/>
                </a:rPr>
                <a:t>Remove “stop” words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510647" y="3617689"/>
            <a:ext cx="4122706" cy="923330"/>
            <a:chOff x="3169647" y="752374"/>
            <a:chExt cx="4122706" cy="923330"/>
          </a:xfrm>
        </p:grpSpPr>
        <p:sp>
          <p:nvSpPr>
            <p:cNvPr id="51" name="TextBox 50"/>
            <p:cNvSpPr txBox="1"/>
            <p:nvPr/>
          </p:nvSpPr>
          <p:spPr>
            <a:xfrm>
              <a:off x="3373473" y="752374"/>
              <a:ext cx="39188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Avenir Light"/>
                  <a:cs typeface="Avenir Light"/>
                </a:rPr>
                <a:t>tomorrow going nice glass chardonnay wind down good book corner county</a:t>
              </a:r>
              <a:endParaRPr lang="en-US" dirty="0">
                <a:latin typeface="Avenir Light"/>
                <a:cs typeface="Avenir Light"/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9647" y="860461"/>
              <a:ext cx="274246" cy="222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3814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3_Cleaning and Frequency </a:t>
            </a:r>
            <a:r>
              <a:rPr lang="en-US" dirty="0" err="1" smtClean="0"/>
              <a:t>Counts.R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7592" y="2967335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YOUR WORKING DIRECTORY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Remember your slashes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Save it so you won’t have to do it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83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3_Cleaning and Frequency </a:t>
            </a:r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Count.R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397126" y="786280"/>
            <a:ext cx="8122508" cy="805489"/>
            <a:chOff x="397126" y="881880"/>
            <a:chExt cx="8122508" cy="805489"/>
          </a:xfrm>
        </p:grpSpPr>
        <p:sp>
          <p:nvSpPr>
            <p:cNvPr id="16" name="Rectangle 15"/>
            <p:cNvSpPr/>
            <p:nvPr/>
          </p:nvSpPr>
          <p:spPr>
            <a:xfrm>
              <a:off x="473842" y="1155940"/>
              <a:ext cx="8045792" cy="5314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Avenir Light"/>
                  <a:cs typeface="Avenir Light"/>
                </a:rPr>
                <a:t>VCorpus</a:t>
              </a:r>
              <a:r>
                <a:rPr lang="en-US" dirty="0" smtClean="0">
                  <a:latin typeface="Avenir Light"/>
                  <a:cs typeface="Avenir Light"/>
                </a:rPr>
                <a:t>(source)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7126" y="881880"/>
              <a:ext cx="35347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VCorpus</a:t>
              </a:r>
              <a:r>
                <a:rPr lang="en-US" sz="1400" dirty="0" smtClean="0">
                  <a:latin typeface="Avenir Light"/>
                  <a:cs typeface="Avenir Light"/>
                </a:rPr>
                <a:t> creates a corpus held in memory.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5650" y="1513335"/>
            <a:ext cx="8113984" cy="814012"/>
            <a:chOff x="405650" y="2070333"/>
            <a:chExt cx="8113984" cy="814012"/>
          </a:xfrm>
        </p:grpSpPr>
        <p:sp>
          <p:nvSpPr>
            <p:cNvPr id="29" name="Rectangle 28"/>
            <p:cNvSpPr/>
            <p:nvPr/>
          </p:nvSpPr>
          <p:spPr>
            <a:xfrm>
              <a:off x="473842" y="2352916"/>
              <a:ext cx="8045792" cy="531429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atin typeface="Avenir Light"/>
                  <a:cs typeface="Avenir Light"/>
                </a:rPr>
                <a:t>tm_map</a:t>
              </a:r>
              <a:r>
                <a:rPr lang="en-US" dirty="0" smtClean="0">
                  <a:latin typeface="Avenir Light"/>
                  <a:cs typeface="Avenir Light"/>
                </a:rPr>
                <a:t>(corpus, function)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5650" y="2070333"/>
              <a:ext cx="43527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 applies the transformations for the cleaning </a:t>
              </a:r>
              <a:endParaRPr lang="en-US" sz="1400" dirty="0">
                <a:latin typeface="Avenir Light"/>
                <a:cs typeface="Avenir Light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1222" y="507346"/>
            <a:ext cx="250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“library(tm)” Functions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4174" y="4331601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New Text Mining Concepts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73842" y="4676810"/>
            <a:ext cx="8045792" cy="672263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smtClean="0">
                <a:latin typeface="Avenir Light"/>
                <a:cs typeface="Avenir Light"/>
              </a:rPr>
              <a:t>Corpus</a:t>
            </a:r>
            <a:r>
              <a:rPr lang="en-US" sz="1400" dirty="0" smtClean="0">
                <a:latin typeface="Avenir Light"/>
                <a:cs typeface="Avenir Light"/>
              </a:rPr>
              <a:t>- A collection of documents that analysis will be based on.</a:t>
            </a:r>
          </a:p>
          <a:p>
            <a:r>
              <a:rPr lang="en-US" sz="1400" u="sng" dirty="0" err="1" smtClean="0">
                <a:latin typeface="Avenir Light"/>
                <a:cs typeface="Avenir Light"/>
              </a:rPr>
              <a:t>Stopwords</a:t>
            </a:r>
            <a:r>
              <a:rPr lang="en-US" sz="1400" dirty="0" smtClean="0">
                <a:latin typeface="Avenir Light"/>
                <a:cs typeface="Avenir Light"/>
              </a:rPr>
              <a:t> – are common words that provide very little insight, often articles like “a”, “the”.  Customizing them is sometimes key in order to extract valuable insights.</a:t>
            </a:r>
            <a:endParaRPr lang="en-US" sz="1400" dirty="0"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431222" y="2322678"/>
            <a:ext cx="8115653" cy="2048856"/>
            <a:chOff x="405650" y="1322140"/>
            <a:chExt cx="8115653" cy="2670998"/>
          </a:xfrm>
        </p:grpSpPr>
        <p:sp>
          <p:nvSpPr>
            <p:cNvPr id="40" name="Rectangle 39"/>
            <p:cNvSpPr/>
            <p:nvPr/>
          </p:nvSpPr>
          <p:spPr>
            <a:xfrm>
              <a:off x="475511" y="2226143"/>
              <a:ext cx="8045792" cy="176699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removePunctuation</a:t>
              </a:r>
              <a:r>
                <a:rPr lang="en-US" sz="1400" dirty="0" smtClean="0">
                  <a:latin typeface="Avenir Light"/>
                  <a:cs typeface="Avenir Light"/>
                </a:rPr>
                <a:t>) - removes the punctuation from the documents</a:t>
              </a:r>
            </a:p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stripWhitespace</a:t>
              </a:r>
              <a:r>
                <a:rPr lang="en-US" sz="1400" dirty="0" smtClean="0">
                  <a:latin typeface="Avenir Light"/>
                  <a:cs typeface="Avenir Light"/>
                </a:rPr>
                <a:t>) - extra spaces, tabs are removed</a:t>
              </a:r>
            </a:p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removeNumbers</a:t>
              </a:r>
              <a:r>
                <a:rPr lang="en-US" sz="1400" dirty="0" smtClean="0">
                  <a:latin typeface="Avenir Light"/>
                  <a:cs typeface="Avenir Light"/>
                </a:rPr>
                <a:t>) - removes numbers</a:t>
              </a:r>
            </a:p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tolower</a:t>
              </a:r>
              <a:r>
                <a:rPr lang="en-US" sz="1400" dirty="0" smtClean="0">
                  <a:latin typeface="Avenir Light"/>
                  <a:cs typeface="Avenir Light"/>
                </a:rPr>
                <a:t>) – makes all case lower</a:t>
              </a:r>
            </a:p>
            <a:p>
              <a:pPr algn="ctr"/>
              <a:r>
                <a:rPr lang="en-US" sz="1400" dirty="0" err="1" smtClean="0">
                  <a:latin typeface="Avenir Light"/>
                  <a:cs typeface="Avenir Light"/>
                </a:rPr>
                <a:t>tm_map</a:t>
              </a:r>
              <a:r>
                <a:rPr lang="en-US" sz="1400" dirty="0" smtClean="0">
                  <a:latin typeface="Avenir Light"/>
                  <a:cs typeface="Avenir Light"/>
                </a:rPr>
                <a:t>(corpus, </a:t>
              </a:r>
              <a:r>
                <a:rPr lang="en-US" sz="1400" dirty="0" err="1" smtClean="0">
                  <a:latin typeface="Avenir Light"/>
                  <a:cs typeface="Avenir Light"/>
                </a:rPr>
                <a:t>removeWords</a:t>
              </a:r>
              <a:r>
                <a:rPr lang="en-US" sz="1400" dirty="0" smtClean="0">
                  <a:latin typeface="Avenir Light"/>
                  <a:cs typeface="Avenir Light"/>
                </a:rPr>
                <a:t>) - removes specific “</a:t>
              </a:r>
              <a:r>
                <a:rPr lang="en-US" sz="1400" dirty="0" err="1" smtClean="0">
                  <a:latin typeface="Avenir Light"/>
                  <a:cs typeface="Avenir Light"/>
                </a:rPr>
                <a:t>stopwords</a:t>
              </a:r>
              <a:r>
                <a:rPr lang="en-US" sz="1400" dirty="0" smtClean="0">
                  <a:latin typeface="Avenir Light"/>
                  <a:cs typeface="Avenir Light"/>
                </a:rPr>
                <a:t>”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5650" y="1322140"/>
              <a:ext cx="8088412" cy="962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 smtClean="0">
                  <a:latin typeface="Avenir Light"/>
                  <a:cs typeface="Avenir Light"/>
                </a:rPr>
                <a:t>getTransformations</a:t>
              </a:r>
              <a:r>
                <a:rPr lang="en-US" sz="1400" dirty="0" smtClean="0">
                  <a:latin typeface="Avenir Light"/>
                  <a:cs typeface="Avenir Light"/>
                </a:rPr>
                <a:t>() will list all standard tm corpus transformations </a:t>
              </a:r>
            </a:p>
            <a:p>
              <a:r>
                <a:rPr lang="en-US" sz="1400" dirty="0" smtClean="0">
                  <a:latin typeface="Avenir Light"/>
                  <a:cs typeface="Avenir Light"/>
                </a:rPr>
                <a:t>We can apply standard R ones too.  Sometimes it makes sense to perform all of these or a subset or even other transformations not listed like “stemming”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000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5-05-26 at 8.59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4" y="2520614"/>
            <a:ext cx="3657600" cy="1210491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  <a:latin typeface="Avenir Heavy"/>
                <a:cs typeface="Avenir Heavy"/>
              </a:rPr>
              <a:t>3_Cleaning and Frequency </a:t>
            </a:r>
            <a:r>
              <a:rPr lang="en-US" sz="2000" b="1" dirty="0" err="1">
                <a:solidFill>
                  <a:srgbClr val="13705B"/>
                </a:solidFill>
                <a:latin typeface="Avenir Heavy"/>
                <a:cs typeface="Avenir Heavy"/>
              </a:rPr>
              <a:t>Count.R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4174" y="3513464"/>
            <a:ext cx="7872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custom.stopwords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” combines vectors of words to remove from the corpus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5-26 at 7.37.3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4" y="708866"/>
            <a:ext cx="3657600" cy="154373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14174" y="402089"/>
            <a:ext cx="724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tryTolower”is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poached to account for errors when making lowercase. 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" name="Oval 3"/>
          <p:cNvSpPr/>
          <p:nvPr/>
        </p:nvSpPr>
        <p:spPr>
          <a:xfrm>
            <a:off x="1795216" y="1238548"/>
            <a:ext cx="708317" cy="256431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14174" y="2196773"/>
            <a:ext cx="59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clean.corpus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” makes applying all transformations easier. 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3248487" y="3107308"/>
            <a:ext cx="708317" cy="201562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creen Shot 2015-05-26 at 7.47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4" y="3870585"/>
            <a:ext cx="3657600" cy="331694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414174" y="4000717"/>
            <a:ext cx="1120712" cy="201562"/>
          </a:xfrm>
          <a:prstGeom prst="ellipse">
            <a:avLst/>
          </a:prstGeom>
          <a:noFill/>
          <a:ln w="28575" cmpd="sng">
            <a:solidFill>
              <a:srgbClr val="96BA5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904803" y="3247814"/>
            <a:ext cx="2052001" cy="165399"/>
          </a:xfrm>
          <a:prstGeom prst="ellipse">
            <a:avLst/>
          </a:prstGeom>
          <a:noFill/>
          <a:ln w="28575" cmpd="sng">
            <a:solidFill>
              <a:srgbClr val="96BA5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14174" y="653670"/>
            <a:ext cx="708317" cy="256431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14174" y="4238280"/>
            <a:ext cx="791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custom.reader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” keeps the meta data (tweet ID) with the original document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13" name="Picture 12" descr="Screen Shot 2015-05-26 at 9.10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4" y="4607612"/>
            <a:ext cx="4572000" cy="437741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3840207" y="4879954"/>
            <a:ext cx="1145967" cy="165399"/>
          </a:xfrm>
          <a:prstGeom prst="ellipse">
            <a:avLst/>
          </a:prstGeom>
          <a:noFill/>
          <a:ln w="28575" cmpd="sng">
            <a:solidFill>
              <a:srgbClr val="1A568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13985" y="4736592"/>
            <a:ext cx="1145967" cy="165399"/>
          </a:xfrm>
          <a:prstGeom prst="ellipse">
            <a:avLst/>
          </a:prstGeom>
          <a:noFill/>
          <a:ln w="28575" cmpd="sng">
            <a:solidFill>
              <a:srgbClr val="1A568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82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>
                <a:solidFill>
                  <a:srgbClr val="13705B"/>
                </a:solidFill>
                <a:latin typeface="Avenir Heavy"/>
                <a:cs typeface="Avenir Heavy"/>
              </a:rPr>
              <a:t>3_Cleaning and Frequency </a:t>
            </a:r>
            <a:r>
              <a:rPr lang="en-US" sz="2000" b="1" dirty="0" err="1">
                <a:solidFill>
                  <a:srgbClr val="13705B"/>
                </a:solidFill>
                <a:latin typeface="Avenir Heavy"/>
                <a:cs typeface="Avenir Heavy"/>
              </a:rPr>
              <a:t>Count.R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1442" y="448252"/>
            <a:ext cx="858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Bag of Words means creating a Term Document Matrix or Document Term Matrix*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37" y="5337940"/>
            <a:ext cx="4180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Avenir Light"/>
                <a:cs typeface="Avenir Light"/>
              </a:rPr>
              <a:t>*Depends on analysis, both are transpositions of the other</a:t>
            </a:r>
            <a:endParaRPr lang="en-US" sz="1200" i="1" dirty="0">
              <a:latin typeface="Avenir Light"/>
              <a:cs typeface="Avenir Light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560556"/>
              </p:ext>
            </p:extLst>
          </p:nvPr>
        </p:nvGraphicFramePr>
        <p:xfrm>
          <a:off x="519220" y="1009903"/>
          <a:ext cx="445364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694055"/>
                <a:gridCol w="576654"/>
                <a:gridCol w="646430"/>
                <a:gridCol w="694055"/>
                <a:gridCol w="360680"/>
                <a:gridCol w="779780"/>
              </a:tblGrid>
              <a:tr h="370840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Tweet4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209093"/>
              </p:ext>
            </p:extLst>
          </p:nvPr>
        </p:nvGraphicFramePr>
        <p:xfrm>
          <a:off x="5332913" y="1009903"/>
          <a:ext cx="3513457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701993"/>
                <a:gridCol w="597218"/>
                <a:gridCol w="597218"/>
                <a:gridCol w="597218"/>
                <a:gridCol w="344805"/>
                <a:gridCol w="675005"/>
              </a:tblGrid>
              <a:tr h="370840">
                <a:tc>
                  <a:txBody>
                    <a:bodyPr/>
                    <a:lstStyle/>
                    <a:p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Term1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Term2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Term3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Term_n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BA5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Tweet1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Tweet2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3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…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Tweet_n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1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 smtClean="0"/>
                        <a:t>0</a:t>
                      </a:r>
                      <a:endParaRPr 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5246653" y="778308"/>
            <a:ext cx="148869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Document Term Matrix</a:t>
            </a:r>
            <a:endParaRPr lang="en-US" sz="1050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432960" y="778308"/>
            <a:ext cx="15552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 smtClean="0"/>
              <a:t>Term Document Matrix</a:t>
            </a:r>
            <a:endParaRPr lang="en-US" sz="1050" i="1" dirty="0"/>
          </a:p>
        </p:txBody>
      </p:sp>
      <p:sp>
        <p:nvSpPr>
          <p:cNvPr id="43" name="TextBox 42"/>
          <p:cNvSpPr txBox="1"/>
          <p:nvPr/>
        </p:nvSpPr>
        <p:spPr>
          <a:xfrm>
            <a:off x="432960" y="3274859"/>
            <a:ext cx="708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“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as.matrix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” makes the tm’s version of a matrix into a simpler version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14" name="Picture 13" descr="Screen Shot 2015-05-26 at 9.17.4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0" y="3644191"/>
            <a:ext cx="2857500" cy="91440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73842" y="4529980"/>
            <a:ext cx="8045792" cy="819094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These matrices are often very sparse and large therefore some special steps may be needed and will be covered in subsequent scripts.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246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Dendograms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 &amp;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Wordclouds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475123" y="1927355"/>
            <a:ext cx="193754" cy="193754"/>
            <a:chOff x="5502163" y="1603573"/>
            <a:chExt cx="193754" cy="19375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Light"/>
                  <a:cs typeface="Avenir Light"/>
                </a:rPr>
                <a:t>Keyword Scanning,</a:t>
              </a: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F095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Freq</a:t>
              </a:r>
              <a:r>
                <a:rPr lang="en-US" sz="1600" dirty="0">
                  <a:latin typeface="Avenir Light"/>
                  <a:cs typeface="Avenir Light"/>
                </a:rPr>
                <a:t> Counts, </a:t>
              </a:r>
              <a:r>
                <a:rPr lang="en-US" sz="1600" dirty="0" err="1">
                  <a:latin typeface="Avenir Light"/>
                  <a:cs typeface="Avenir Light"/>
                </a:rPr>
                <a:t>Dendograms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rgbClr val="81241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475123" y="3015713"/>
            <a:ext cx="193754" cy="193754"/>
            <a:chOff x="5502163" y="1603573"/>
            <a:chExt cx="193754" cy="19375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5123" y="4153423"/>
            <a:ext cx="193754" cy="193754"/>
            <a:chOff x="5502163" y="1603573"/>
            <a:chExt cx="193754" cy="19375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75123" y="4970745"/>
            <a:ext cx="193754" cy="193754"/>
            <a:chOff x="5502163" y="1603573"/>
            <a:chExt cx="193754" cy="193754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72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4_Dendograms.R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7592" y="2967335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YOUR WORKING DIRECTORY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Remember your slashes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Save it so you won’t have to do it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77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11-01 at 9.53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7" y="1426210"/>
            <a:ext cx="8420100" cy="15367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4_Dendogram.R script builds on the matrices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1442" y="732509"/>
            <a:ext cx="389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First let’s explore simple frequencies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2062481" y="2281903"/>
            <a:ext cx="685300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9017" y="4081798"/>
            <a:ext cx="8748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Adjust v&gt;=30 to limit the number of words in the “d” </a:t>
            </a:r>
            <a:r>
              <a:rPr lang="en-US" dirty="0" err="1" smtClean="0">
                <a:latin typeface="Avenir Light"/>
                <a:cs typeface="Avenir Light"/>
              </a:rPr>
              <a:t>dataframe</a:t>
            </a:r>
            <a:r>
              <a:rPr lang="en-US" dirty="0" smtClean="0">
                <a:latin typeface="Avenir Light"/>
                <a:cs typeface="Avenir Light"/>
              </a:rPr>
              <a:t>.  This will make the visual look better.</a:t>
            </a: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You can also </a:t>
            </a:r>
            <a:r>
              <a:rPr lang="en-US" dirty="0" err="1" smtClean="0">
                <a:latin typeface="Avenir Light"/>
                <a:cs typeface="Avenir Light"/>
              </a:rPr>
              <a:t>write.csv</a:t>
            </a:r>
            <a:r>
              <a:rPr lang="en-US" dirty="0" smtClean="0">
                <a:latin typeface="Avenir Light"/>
                <a:cs typeface="Avenir Light"/>
              </a:rPr>
              <a:t>(d,”</a:t>
            </a:r>
            <a:r>
              <a:rPr lang="en-US" dirty="0" err="1" smtClean="0">
                <a:latin typeface="Avenir Light"/>
                <a:cs typeface="Avenir Light"/>
              </a:rPr>
              <a:t>frequent_terms.csv</a:t>
            </a:r>
            <a:r>
              <a:rPr lang="en-US" dirty="0" smtClean="0">
                <a:latin typeface="Avenir Light"/>
                <a:cs typeface="Avenir Light"/>
              </a:rPr>
              <a:t>”) if you want to export the data frame.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532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28 at 6.12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24" y="549391"/>
            <a:ext cx="6572219" cy="483565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61769" y="549391"/>
            <a:ext cx="3622965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4454" y="470445"/>
            <a:ext cx="3808351" cy="646331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“zombie” is an unexpected, highly frequent term.  Let’s explore it.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70200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28 at 6.39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42" y="1855519"/>
            <a:ext cx="6400800" cy="1223977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5622" y="1500144"/>
            <a:ext cx="614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Next let’s explore word associations, similar to correlation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1020" y="4094671"/>
            <a:ext cx="8748660" cy="1200329"/>
          </a:xfrm>
          <a:prstGeom prst="rect">
            <a:avLst/>
          </a:prstGeom>
          <a:solidFill>
            <a:srgbClr val="96BA51"/>
          </a:solidFill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venir Light"/>
                <a:cs typeface="Avenir Light"/>
              </a:rPr>
              <a:t>Adjust 0.30  to get the terms that are associated .30 or more with the ‘zombie’ term.</a:t>
            </a: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venir Light"/>
                <a:cs typeface="Avenir Light"/>
              </a:rPr>
              <a:t>Make sure the 0.30s are the same for both in order to make the </a:t>
            </a:r>
            <a:r>
              <a:rPr lang="en-US" dirty="0" err="1" smtClean="0">
                <a:solidFill>
                  <a:schemeClr val="bg1"/>
                </a:solidFill>
                <a:latin typeface="Avenir Light"/>
                <a:cs typeface="Avenir Light"/>
              </a:rPr>
              <a:t>dataframe</a:t>
            </a:r>
            <a:r>
              <a:rPr lang="en-US" dirty="0" smtClean="0">
                <a:solidFill>
                  <a:schemeClr val="bg1"/>
                </a:solidFill>
                <a:latin typeface="Avenir Light"/>
                <a:cs typeface="Avenir Light"/>
              </a:rPr>
              <a:t> which is plotted.</a:t>
            </a: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venir Light"/>
                <a:cs typeface="Avenir Light"/>
              </a:rPr>
              <a:t>Treating the terms as factors lets ggplot2 sort them for a cleaner look.</a:t>
            </a:r>
            <a:endParaRPr lang="en-US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505512" y="1978181"/>
            <a:ext cx="1142109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57912" y="2167214"/>
            <a:ext cx="1142109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4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Agenda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475123" y="1927355"/>
            <a:ext cx="193754" cy="193754"/>
            <a:chOff x="5502163" y="1603573"/>
            <a:chExt cx="193754" cy="19375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rgbClr val="1B9B7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96BA5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Light"/>
                  <a:cs typeface="Avenir Light"/>
                </a:rPr>
                <a:t>Keyword Scanning,</a:t>
              </a: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F0951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Freq</a:t>
              </a:r>
              <a:r>
                <a:rPr lang="en-US" sz="1600" dirty="0">
                  <a:latin typeface="Avenir Light"/>
                  <a:cs typeface="Avenir Light"/>
                </a:rPr>
                <a:t> Counts, </a:t>
              </a:r>
              <a:r>
                <a:rPr lang="en-US" sz="1600" dirty="0" err="1">
                  <a:latin typeface="Avenir Light"/>
                  <a:cs typeface="Avenir Light"/>
                </a:rPr>
                <a:t>Dendograms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rgbClr val="BA2D2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rgbClr val="81241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475123" y="3015713"/>
            <a:ext cx="193754" cy="193754"/>
            <a:chOff x="5502163" y="1603573"/>
            <a:chExt cx="193754" cy="19375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5123" y="4153423"/>
            <a:ext cx="193754" cy="193754"/>
            <a:chOff x="5502163" y="1603573"/>
            <a:chExt cx="193754" cy="19375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75123" y="4970745"/>
            <a:ext cx="193754" cy="193754"/>
            <a:chOff x="5502163" y="1603573"/>
            <a:chExt cx="193754" cy="193754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9694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5-28 at 6.45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9" y="470445"/>
            <a:ext cx="6574536" cy="4866234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61769" y="4872083"/>
            <a:ext cx="6521396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94454" y="470445"/>
            <a:ext cx="3808351" cy="646331"/>
          </a:xfrm>
          <a:prstGeom prst="rect">
            <a:avLst/>
          </a:prstGeom>
          <a:solidFill>
            <a:srgbClr val="F0951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“geek” has the highest word association with “zombie”.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12206" y="1267068"/>
            <a:ext cx="3912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venir Light"/>
                <a:cs typeface="Avenir Light"/>
              </a:rPr>
              <a:t>Unapologetic thinker. Lifelong beer scholar. Incurable zombie fanatic. Explorer. </a:t>
            </a:r>
            <a:r>
              <a:rPr lang="en-US" sz="1400" dirty="0" err="1">
                <a:latin typeface="Avenir Light"/>
                <a:cs typeface="Avenir Light"/>
              </a:rPr>
              <a:t>Tvaholic</a:t>
            </a:r>
            <a:r>
              <a:rPr lang="en-US" sz="1400" dirty="0">
                <a:latin typeface="Avenir Light"/>
                <a:cs typeface="Avenir Light"/>
              </a:rPr>
              <a:t>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67" y="1364086"/>
            <a:ext cx="404901" cy="32918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62568" y="1794530"/>
            <a:ext cx="35692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venir Light"/>
                <a:cs typeface="Avenir Light"/>
              </a:rPr>
              <a:t>Alcohol geek. Avid </a:t>
            </a:r>
            <a:r>
              <a:rPr lang="en-US" sz="1400" dirty="0" err="1">
                <a:latin typeface="Avenir Light"/>
                <a:cs typeface="Avenir Light"/>
              </a:rPr>
              <a:t>tv</a:t>
            </a:r>
            <a:r>
              <a:rPr lang="en-US" sz="1400" dirty="0">
                <a:latin typeface="Avenir Light"/>
                <a:cs typeface="Avenir Light"/>
              </a:rPr>
              <a:t> buff. Friendly beer aficionado. Coffee guru. Zombie junkie.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879" y="1905411"/>
            <a:ext cx="404901" cy="32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32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Extracting Meaning using </a:t>
            </a:r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Dendograms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14175" y="686693"/>
            <a:ext cx="85985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venir Heavy"/>
                <a:cs typeface="Avenir Heavy"/>
              </a:rPr>
              <a:t>Dendograms</a:t>
            </a:r>
            <a:r>
              <a:rPr lang="en-US" dirty="0" smtClean="0">
                <a:latin typeface="Avenir Heavy"/>
                <a:cs typeface="Avenir Heavy"/>
              </a:rPr>
              <a:t> are hierarchical clusters based on frequencies.  </a:t>
            </a:r>
          </a:p>
          <a:p>
            <a:pPr marL="117475" indent="-117475">
              <a:buFont typeface="Arial"/>
              <a:buChar char="•"/>
            </a:pPr>
            <a:endParaRPr lang="en-US" dirty="0" smtClean="0">
              <a:latin typeface="Avenir Heavy"/>
              <a:cs typeface="Avenir Heavy"/>
            </a:endParaRPr>
          </a:p>
          <a:p>
            <a:pPr marL="117475" indent="-117475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Reduces information much like average is a reduction of many observations’ values</a:t>
            </a:r>
          </a:p>
          <a:p>
            <a:pPr marL="117475" indent="-117475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Word clusters emerge often showing related terms</a:t>
            </a:r>
          </a:p>
          <a:p>
            <a:pPr marL="117475" indent="-117475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Term frequency is used to construct the word cluster.  Put another way, term A and term B have similar frequencies in the matrix so they are considered a cluster.</a:t>
            </a:r>
          </a:p>
          <a:p>
            <a:pPr lvl="1"/>
            <a:endParaRPr lang="en-US" dirty="0">
              <a:latin typeface="Avenir Light"/>
              <a:cs typeface="Avenir Ligh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00533"/>
              </p:ext>
            </p:extLst>
          </p:nvPr>
        </p:nvGraphicFramePr>
        <p:xfrm>
          <a:off x="644711" y="2913416"/>
          <a:ext cx="3186200" cy="1483360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500064"/>
                <a:gridCol w="168613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kern="1200" dirty="0" smtClean="0">
                          <a:solidFill>
                            <a:srgbClr val="FFFFFF"/>
                          </a:solidFill>
                          <a:latin typeface="Avenir Light"/>
                          <a:ea typeface="+mn-ea"/>
                          <a:cs typeface="Avenir Light"/>
                        </a:rPr>
                        <a:t>City</a:t>
                      </a:r>
                      <a:endParaRPr lang="en-US" sz="1800" kern="1200" dirty="0">
                        <a:solidFill>
                          <a:srgbClr val="FFFFFF"/>
                        </a:solidFill>
                        <a:latin typeface="Avenir Light"/>
                        <a:ea typeface="+mn-ea"/>
                        <a:cs typeface="Avenir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Avenir Light"/>
                          <a:cs typeface="Avenir Light"/>
                        </a:rPr>
                        <a:t>Annual Rainfall</a:t>
                      </a:r>
                      <a:endParaRPr lang="en-US" dirty="0">
                        <a:latin typeface="Avenir Light"/>
                        <a:cs typeface="Avenir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Avenir Light"/>
                          <a:cs typeface="Avenir Light"/>
                        </a:rPr>
                        <a:t>Portland</a:t>
                      </a:r>
                      <a:endParaRPr lang="en-US" dirty="0">
                        <a:solidFill>
                          <a:srgbClr val="FFFFFF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venir Light"/>
                          <a:cs typeface="Avenir Light"/>
                        </a:rPr>
                        <a:t>43.5</a:t>
                      </a:r>
                      <a:endParaRPr lang="en-US" dirty="0">
                        <a:solidFill>
                          <a:schemeClr val="bg1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Avenir Light"/>
                          <a:cs typeface="Avenir Light"/>
                        </a:rPr>
                        <a:t>Boston</a:t>
                      </a:r>
                      <a:endParaRPr lang="en-US" dirty="0">
                        <a:solidFill>
                          <a:srgbClr val="FFFFFF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venir Light"/>
                          <a:cs typeface="Avenir Light"/>
                        </a:rPr>
                        <a:t>43.8</a:t>
                      </a:r>
                      <a:endParaRPr lang="en-US" dirty="0">
                        <a:solidFill>
                          <a:schemeClr val="bg1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FFFF"/>
                          </a:solidFill>
                          <a:latin typeface="Avenir Light"/>
                          <a:cs typeface="Avenir Light"/>
                        </a:rPr>
                        <a:t>New Orleans</a:t>
                      </a:r>
                      <a:endParaRPr lang="en-US" dirty="0">
                        <a:solidFill>
                          <a:srgbClr val="FFFFFF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Avenir Light"/>
                          <a:cs typeface="Avenir Light"/>
                        </a:rPr>
                        <a:t>62.7</a:t>
                      </a:r>
                      <a:endParaRPr lang="en-US" dirty="0">
                        <a:solidFill>
                          <a:schemeClr val="bg1"/>
                        </a:solidFill>
                        <a:latin typeface="Avenir Light"/>
                        <a:cs typeface="Avenir Ligh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Isosceles Triangle 10"/>
          <p:cNvSpPr/>
          <p:nvPr/>
        </p:nvSpPr>
        <p:spPr>
          <a:xfrm rot="5400000">
            <a:off x="4326806" y="3563648"/>
            <a:ext cx="1017394" cy="273654"/>
          </a:xfrm>
          <a:prstGeom prst="triangle">
            <a:avLst/>
          </a:prstGeom>
          <a:solidFill>
            <a:srgbClr val="A6A6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5400000">
            <a:off x="5918018" y="4852106"/>
            <a:ext cx="827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13705B"/>
                </a:solidFill>
                <a:latin typeface="Avenir Light"/>
                <a:cs typeface="Avenir Light"/>
              </a:rPr>
              <a:t>Boston</a:t>
            </a:r>
            <a:endParaRPr lang="en-US" sz="1600" dirty="0">
              <a:solidFill>
                <a:srgbClr val="13705B"/>
              </a:solidFill>
              <a:latin typeface="Avenir Light"/>
              <a:cs typeface="Avenir Light"/>
            </a:endParaRPr>
          </a:p>
        </p:txBody>
      </p:sp>
      <p:sp>
        <p:nvSpPr>
          <p:cNvPr id="23" name="TextBox 22"/>
          <p:cNvSpPr txBox="1"/>
          <p:nvPr/>
        </p:nvSpPr>
        <p:spPr>
          <a:xfrm rot="5400000">
            <a:off x="6823312" y="4924585"/>
            <a:ext cx="956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13705B"/>
                </a:solidFill>
                <a:latin typeface="Avenir Light"/>
                <a:cs typeface="Avenir Light"/>
              </a:rPr>
              <a:t>Portland</a:t>
            </a:r>
            <a:endParaRPr lang="en-US" sz="1600" dirty="0">
              <a:solidFill>
                <a:srgbClr val="13705B"/>
              </a:solidFill>
              <a:latin typeface="Avenir Light"/>
              <a:cs typeface="Avenir Light"/>
            </a:endParaRPr>
          </a:p>
        </p:txBody>
      </p:sp>
      <p:sp>
        <p:nvSpPr>
          <p:cNvPr id="24" name="TextBox 23"/>
          <p:cNvSpPr txBox="1"/>
          <p:nvPr/>
        </p:nvSpPr>
        <p:spPr>
          <a:xfrm rot="5400000">
            <a:off x="7918767" y="4410664"/>
            <a:ext cx="1366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1C2835"/>
                </a:solidFill>
                <a:latin typeface="Avenir Light"/>
                <a:cs typeface="Avenir Light"/>
              </a:rPr>
              <a:t>New Orleans</a:t>
            </a:r>
            <a:endParaRPr lang="en-US" sz="1600" dirty="0">
              <a:solidFill>
                <a:srgbClr val="1C2835"/>
              </a:solidFill>
              <a:latin typeface="Avenir Light"/>
              <a:cs typeface="Avenir Light"/>
            </a:endParaRPr>
          </a:p>
        </p:txBody>
      </p:sp>
      <p:cxnSp>
        <p:nvCxnSpPr>
          <p:cNvPr id="16" name="Straight Connector 15"/>
          <p:cNvCxnSpPr>
            <a:stCxn id="12" idx="1"/>
          </p:cNvCxnSpPr>
          <p:nvPr/>
        </p:nvCxnSpPr>
        <p:spPr>
          <a:xfrm flipV="1">
            <a:off x="6331769" y="3822584"/>
            <a:ext cx="507131" cy="785049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3" idx="1"/>
          </p:cNvCxnSpPr>
          <p:nvPr/>
        </p:nvCxnSpPr>
        <p:spPr>
          <a:xfrm flipH="1" flipV="1">
            <a:off x="6838901" y="3822585"/>
            <a:ext cx="462588" cy="79310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24" idx="1"/>
          </p:cNvCxnSpPr>
          <p:nvPr/>
        </p:nvCxnSpPr>
        <p:spPr>
          <a:xfrm flipH="1" flipV="1">
            <a:off x="7470766" y="2735264"/>
            <a:ext cx="1131467" cy="1161212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838900" y="2735264"/>
            <a:ext cx="631866" cy="108732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944228" y="2735264"/>
            <a:ext cx="0" cy="188042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846529" y="2735264"/>
            <a:ext cx="195398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846529" y="3828454"/>
            <a:ext cx="195398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953048" y="3691779"/>
            <a:ext cx="338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Light"/>
                <a:cs typeface="Avenir Light"/>
              </a:rPr>
              <a:t>44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58588" y="2604459"/>
            <a:ext cx="32470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venir Light"/>
                <a:cs typeface="Avenir Light"/>
              </a:rPr>
              <a:t>63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4712" y="4591406"/>
            <a:ext cx="31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Light"/>
                <a:cs typeface="Avenir Light"/>
              </a:rPr>
              <a:t>Boston &amp; Portland are a cluster at </a:t>
            </a:r>
            <a:r>
              <a:rPr lang="en-US" sz="1200" dirty="0" smtClean="0">
                <a:latin typeface="Avenir Light"/>
                <a:cs typeface="Avenir Light"/>
              </a:rPr>
              <a:t>height </a:t>
            </a:r>
            <a:r>
              <a:rPr lang="en-US" sz="1200" dirty="0" smtClean="0">
                <a:latin typeface="Avenir Light"/>
                <a:cs typeface="Avenir Light"/>
              </a:rPr>
              <a:t>44.  You lose some of the exact rainfall amount in order to cluster them.</a:t>
            </a:r>
            <a:endParaRPr lang="en-US" sz="12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58873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28 at 6.52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918724"/>
            <a:ext cx="4572000" cy="1431636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1442" y="549392"/>
            <a:ext cx="6232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Weird associations!  Maybe a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dendogram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will help us more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358963" y="1010158"/>
            <a:ext cx="1142109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4174" y="4331601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New Text Mining Concept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73842" y="4676810"/>
            <a:ext cx="8045792" cy="672263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smtClean="0">
                <a:latin typeface="Avenir Light"/>
                <a:cs typeface="Avenir Light"/>
              </a:rPr>
              <a:t>Sparse</a:t>
            </a:r>
            <a:r>
              <a:rPr lang="en-US" sz="1400" dirty="0" smtClean="0">
                <a:latin typeface="Avenir Light"/>
                <a:cs typeface="Avenir Light"/>
              </a:rPr>
              <a:t>- Term Document Matrices are often extremely sparse.  This means that any document (column) has mostly zero’s.  Reducing the dimensions of these matrices is possible by specifying a sparse cutoff parameter.   Higher sparse parameter will bring in more terms.</a:t>
            </a:r>
            <a:endParaRPr lang="en-US" sz="1400" dirty="0">
              <a:latin typeface="Avenir Light"/>
              <a:cs typeface="Avenir Light"/>
            </a:endParaRPr>
          </a:p>
        </p:txBody>
      </p:sp>
      <p:pic>
        <p:nvPicPr>
          <p:cNvPr id="5" name="Picture 4" descr="Screen Shot 2015-05-28 at 6.59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034" y="2490531"/>
            <a:ext cx="3657600" cy="1029320"/>
          </a:xfrm>
          <a:prstGeom prst="rect">
            <a:avLst/>
          </a:prstGeom>
        </p:spPr>
      </p:pic>
      <p:pic>
        <p:nvPicPr>
          <p:cNvPr id="8" name="Picture 7" descr="Screen Shot 2015-05-28 at 6.59.3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4" y="2526664"/>
            <a:ext cx="3657600" cy="993187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1864610" y="2633983"/>
            <a:ext cx="824077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324267" y="2621772"/>
            <a:ext cx="824077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1442" y="3611452"/>
            <a:ext cx="812819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venir Light"/>
                <a:cs typeface="Avenir Light"/>
              </a:rPr>
              <a:t>Adjust the sparse parameter to have ~40 to 50 terms in order to have a visually appealing </a:t>
            </a:r>
            <a:r>
              <a:rPr lang="en-US" sz="1600" dirty="0" err="1" smtClean="0">
                <a:latin typeface="Avenir Light"/>
                <a:cs typeface="Avenir Light"/>
              </a:rPr>
              <a:t>dendogram</a:t>
            </a:r>
            <a:r>
              <a:rPr lang="en-US" sz="1600" dirty="0" smtClean="0">
                <a:latin typeface="Avenir Light"/>
                <a:cs typeface="Avenir Light"/>
              </a:rPr>
              <a:t>.</a:t>
            </a:r>
            <a:endParaRPr lang="en-US" sz="16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348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pic>
        <p:nvPicPr>
          <p:cNvPr id="2" name="Picture 1" descr="Screen Shot 2015-05-28 at 9.40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7" y="487358"/>
            <a:ext cx="5498634" cy="4796681"/>
          </a:xfrm>
          <a:prstGeom prst="rect">
            <a:avLst/>
          </a:prstGeom>
        </p:spPr>
      </p:pic>
      <p:pic>
        <p:nvPicPr>
          <p:cNvPr id="12" name="Picture 11" descr="Screen Shot 2015-05-28 at 9.4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292" y="1083424"/>
            <a:ext cx="2451100" cy="4318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018817" y="564863"/>
            <a:ext cx="288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Base Plot of a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Dendogram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8817" y="1861509"/>
            <a:ext cx="2883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Less visually appealing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Clusters can be hard to read given the different heights</a:t>
            </a:r>
          </a:p>
        </p:txBody>
      </p:sp>
    </p:spTree>
    <p:extLst>
      <p:ext uri="{BB962C8B-B14F-4D97-AF65-F5344CB8AC3E}">
        <p14:creationId xmlns:p14="http://schemas.microsoft.com/office/powerpoint/2010/main" val="3643771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5-28 at 7.11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6"/>
          <a:stretch/>
        </p:blipFill>
        <p:spPr>
          <a:xfrm>
            <a:off x="65342" y="131693"/>
            <a:ext cx="7315200" cy="5192301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4_Dendogram.R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80543" y="1154424"/>
            <a:ext cx="150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200" dirty="0" smtClean="0">
                <a:latin typeface="Avenir Light"/>
                <a:cs typeface="Avenir Light"/>
              </a:rPr>
              <a:t>Aesthetically my choice is to have colored clusters and all terms at the bottom.</a:t>
            </a:r>
            <a:endParaRPr lang="en-US" sz="12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5416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602728"/>
            <a:ext cx="1508760" cy="1136921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Light"/>
                <a:cs typeface="Avenir Light"/>
              </a:rPr>
              <a:t>Keyword scanning, Cleaning &amp; </a:t>
            </a:r>
            <a:r>
              <a:rPr lang="en-US" dirty="0" err="1">
                <a:latin typeface="Avenir Light"/>
                <a:cs typeface="Avenir Light"/>
              </a:rPr>
              <a:t>Freq</a:t>
            </a:r>
            <a:r>
              <a:rPr lang="en-US" dirty="0">
                <a:latin typeface="Avenir Light"/>
                <a:cs typeface="Avenir Light"/>
              </a:rPr>
              <a:t> Counts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6536907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4_Dendogram.R 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1222" y="592823"/>
            <a:ext cx="288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Let’s review other corpora.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cxnSp>
        <p:nvCxnSpPr>
          <p:cNvPr id="39" name="Elbow Connector 38"/>
          <p:cNvCxnSpPr/>
          <p:nvPr/>
        </p:nvCxnSpPr>
        <p:spPr>
          <a:xfrm rot="16200000" flipV="1">
            <a:off x="153484" y="423299"/>
            <a:ext cx="5180090" cy="5178767"/>
          </a:xfrm>
          <a:prstGeom prst="bentConnector3">
            <a:avLst>
              <a:gd name="adj1" fmla="val 4094"/>
            </a:avLst>
          </a:prstGeom>
          <a:ln>
            <a:solidFill>
              <a:srgbClr val="96BA5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1222" y="962155"/>
            <a:ext cx="8071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Change the </a:t>
            </a:r>
            <a:r>
              <a:rPr lang="en-US" dirty="0" err="1" smtClean="0"/>
              <a:t>read.csv</a:t>
            </a:r>
            <a:r>
              <a:rPr lang="en-US" dirty="0" smtClean="0"/>
              <a:t> file to another  corpus.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Construct the </a:t>
            </a:r>
            <a:r>
              <a:rPr lang="en-US" dirty="0" err="1" smtClean="0"/>
              <a:t>ggplot</a:t>
            </a:r>
            <a:r>
              <a:rPr lang="en-US" dirty="0" smtClean="0"/>
              <a:t> frequency visual.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Construct the </a:t>
            </a:r>
            <a:r>
              <a:rPr lang="en-US" dirty="0" err="1" smtClean="0"/>
              <a:t>ggplot</a:t>
            </a:r>
            <a:r>
              <a:rPr lang="en-US" dirty="0" smtClean="0"/>
              <a:t> word association for a term you see in the frequency visual.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a </a:t>
            </a:r>
            <a:r>
              <a:rPr lang="en-US" dirty="0" err="1" smtClean="0"/>
              <a:t>dendogram</a:t>
            </a:r>
            <a:r>
              <a:rPr lang="en-US" dirty="0" smtClean="0"/>
              <a:t> with ~40 to 50 terms to see how it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88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5_Simple_Wordcloud.R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7592" y="2967335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YOUR WORKING DIRECTORY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Remember your slashes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Save it so you won’t have to do it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6608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5_Simple_Wordcloud.R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pic>
        <p:nvPicPr>
          <p:cNvPr id="8" name="Picture 7" descr="Screen Shot 2015-05-28 at 7.16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692086"/>
            <a:ext cx="7289800" cy="736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14174" y="4331601"/>
            <a:ext cx="295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New Text Mining Concept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3842" y="4676810"/>
            <a:ext cx="8045792" cy="672263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u="sng" dirty="0" smtClean="0">
                <a:latin typeface="Avenir Light"/>
                <a:cs typeface="Avenir Light"/>
              </a:rPr>
              <a:t>Tokenization</a:t>
            </a:r>
            <a:r>
              <a:rPr lang="en-US" sz="1400" dirty="0" smtClean="0">
                <a:latin typeface="Avenir Light"/>
                <a:cs typeface="Avenir Light"/>
              </a:rPr>
              <a:t>- So far we have created single word n-grams.  We can create multi word “tokens” like bigrams, or trigrams with this line function.  It is applied when making the term document matrix.  </a:t>
            </a:r>
            <a:endParaRPr lang="en-US" sz="1400" dirty="0">
              <a:latin typeface="Avenir Light"/>
              <a:cs typeface="Avenir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414174" y="887811"/>
            <a:ext cx="1539803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Screen Shot 2015-05-28 at 7.21.2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42" y="1828694"/>
            <a:ext cx="6731000" cy="110490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5195056" y="2029302"/>
            <a:ext cx="1912534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52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5_Simple_Wordcloud.R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pic>
        <p:nvPicPr>
          <p:cNvPr id="3" name="Picture 2" descr="Screen Shot 2015-05-28 at 9.53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4" y="1239154"/>
            <a:ext cx="6896100" cy="2781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7034" y="592823"/>
            <a:ext cx="8699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To make a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wordcloud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we follow the previous steps and create a data frame with the word and the frequency.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24420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5-28 at 7.2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2" y="1739435"/>
            <a:ext cx="5830120" cy="3657600"/>
          </a:xfrm>
          <a:prstGeom prst="rect">
            <a:avLst/>
          </a:prstGeom>
        </p:spPr>
      </p:pic>
      <p:pic>
        <p:nvPicPr>
          <p:cNvPr id="2" name="Picture 1" descr="Screen Shot 2015-05-28 at 7.23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47" y="874324"/>
            <a:ext cx="4673600" cy="9017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5_Simple_Wordcloud.R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2039539" y="1326264"/>
            <a:ext cx="908380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947919" y="1448374"/>
            <a:ext cx="3464686" cy="3593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12605" y="1448374"/>
            <a:ext cx="0" cy="1811962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840747" y="3260336"/>
            <a:ext cx="1571858" cy="0"/>
          </a:xfrm>
          <a:prstGeom prst="straightConnector1">
            <a:avLst/>
          </a:prstGeom>
          <a:ln>
            <a:solidFill>
              <a:srgbClr val="BA2D2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937939" y="3150437"/>
            <a:ext cx="2902808" cy="219798"/>
          </a:xfrm>
          <a:prstGeom prst="rect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8172" y="592823"/>
            <a:ext cx="8699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Next we need to select the colors for the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wordcloud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2845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What is Text Mining?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475123" y="1927355"/>
            <a:ext cx="193754" cy="193754"/>
            <a:chOff x="5502163" y="1603573"/>
            <a:chExt cx="193754" cy="19375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rgbClr val="1B9B7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Light"/>
                  <a:cs typeface="Avenir Light"/>
                </a:rPr>
                <a:t>Keyword Scanning,</a:t>
              </a: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Freq</a:t>
              </a:r>
              <a:r>
                <a:rPr lang="en-US" sz="1600" dirty="0">
                  <a:latin typeface="Avenir Light"/>
                  <a:cs typeface="Avenir Light"/>
                </a:rPr>
                <a:t> Counts, </a:t>
              </a:r>
              <a:r>
                <a:rPr lang="en-US" sz="1600" dirty="0" err="1">
                  <a:latin typeface="Avenir Light"/>
                  <a:cs typeface="Avenir Light"/>
                </a:rPr>
                <a:t>Dendograms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rgbClr val="81241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475123" y="3015713"/>
            <a:ext cx="193754" cy="193754"/>
            <a:chOff x="5502163" y="1603573"/>
            <a:chExt cx="193754" cy="19375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5123" y="4153423"/>
            <a:ext cx="193754" cy="193754"/>
            <a:chOff x="5502163" y="1603573"/>
            <a:chExt cx="193754" cy="19375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75123" y="4970745"/>
            <a:ext cx="193754" cy="193754"/>
            <a:chOff x="5502163" y="1603573"/>
            <a:chExt cx="193754" cy="193754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785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28 at 7.29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07" y="549392"/>
            <a:ext cx="7239000" cy="444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5_Simple_Wordcloud.R script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400544" y="749672"/>
            <a:ext cx="1221633" cy="244220"/>
          </a:xfrm>
          <a:prstGeom prst="ellipse">
            <a:avLst/>
          </a:prstGeom>
          <a:noFill/>
          <a:ln w="28575" cmpd="sng">
            <a:solidFill>
              <a:srgbClr val="BA2D2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491" t="2469" r="5086" b="4019"/>
          <a:stretch/>
        </p:blipFill>
        <p:spPr>
          <a:xfrm>
            <a:off x="307307" y="993892"/>
            <a:ext cx="4436689" cy="43911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85648" y="1341382"/>
            <a:ext cx="35171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Bigram Tokenization has captured “</a:t>
            </a:r>
            <a:r>
              <a:rPr lang="en-US" dirty="0" err="1" smtClean="0">
                <a:latin typeface="Avenir Light"/>
                <a:cs typeface="Avenir Light"/>
              </a:rPr>
              <a:t>marvin</a:t>
            </a:r>
            <a:r>
              <a:rPr lang="en-US" dirty="0" smtClean="0">
                <a:latin typeface="Avenir Light"/>
                <a:cs typeface="Avenir Light"/>
              </a:rPr>
              <a:t> </a:t>
            </a:r>
            <a:r>
              <a:rPr lang="en-US" dirty="0" err="1" smtClean="0">
                <a:latin typeface="Avenir Light"/>
                <a:cs typeface="Avenir Light"/>
              </a:rPr>
              <a:t>gaye</a:t>
            </a:r>
            <a:r>
              <a:rPr lang="en-US" dirty="0" smtClean="0">
                <a:latin typeface="Avenir Light"/>
                <a:cs typeface="Avenir Light"/>
              </a:rPr>
              <a:t>”, “bottle (of) chardonnay”, “chocolate milkshake” etc.</a:t>
            </a:r>
          </a:p>
          <a:p>
            <a:pPr marL="109538" indent="-109538">
              <a:buFont typeface="Arial"/>
              <a:buChar char="•"/>
            </a:pPr>
            <a:endParaRPr lang="en-US" dirty="0" smtClean="0"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A word cloud is a frequency visualization.  The larger the term (or bigram here) the more frequent the term.</a:t>
            </a:r>
          </a:p>
          <a:p>
            <a:pPr marL="109538" indent="-109538">
              <a:buFont typeface="Arial"/>
              <a:buChar char="•"/>
            </a:pPr>
            <a:endParaRPr lang="en-US" dirty="0"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You may get warnings if certain tokens are to large to be plotted in the graphics device.</a:t>
            </a:r>
            <a:endParaRPr lang="en-US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905219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Types of </a:t>
            </a:r>
            <a:r>
              <a:rPr lang="en-US" sz="2000" b="1" dirty="0" err="1" smtClean="0">
                <a:solidFill>
                  <a:srgbClr val="13705B"/>
                </a:solidFill>
                <a:latin typeface="Avenir Heavy"/>
                <a:cs typeface="Avenir Heavy"/>
              </a:rPr>
              <a:t>Wordclouds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491" t="2469" r="5086" b="4019"/>
          <a:stretch/>
        </p:blipFill>
        <p:spPr>
          <a:xfrm>
            <a:off x="1170089" y="3101593"/>
            <a:ext cx="1924667" cy="1904915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849519" y="851615"/>
            <a:ext cx="3547433" cy="2295922"/>
            <a:chOff x="4743996" y="757082"/>
            <a:chExt cx="3547433" cy="2295922"/>
          </a:xfrm>
        </p:grpSpPr>
        <p:sp>
          <p:nvSpPr>
            <p:cNvPr id="21" name="Oval 20"/>
            <p:cNvSpPr/>
            <p:nvPr/>
          </p:nvSpPr>
          <p:spPr>
            <a:xfrm>
              <a:off x="4743996" y="757082"/>
              <a:ext cx="2295922" cy="2295922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995507" y="757082"/>
              <a:ext cx="2295922" cy="2295922"/>
            </a:xfrm>
            <a:prstGeom prst="ellipse">
              <a:avLst/>
            </a:prstGeom>
            <a:solidFill>
              <a:srgbClr val="2776B2">
                <a:alpha val="53000"/>
              </a:srgbClr>
            </a:solidFill>
            <a:ln>
              <a:solidFill>
                <a:srgbClr val="1C283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Oval 22"/>
          <p:cNvSpPr/>
          <p:nvPr/>
        </p:nvSpPr>
        <p:spPr>
          <a:xfrm>
            <a:off x="997525" y="851615"/>
            <a:ext cx="2295922" cy="2295922"/>
          </a:xfrm>
          <a:prstGeom prst="ellipse">
            <a:avLst/>
          </a:prstGeom>
          <a:solidFill>
            <a:srgbClr val="2776B2">
              <a:alpha val="53000"/>
            </a:srgbClr>
          </a:solidFill>
          <a:ln>
            <a:solidFill>
              <a:srgbClr val="1C283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venir Light"/>
                <a:cs typeface="Avenir Light"/>
              </a:rPr>
              <a:t>wordcloud</a:t>
            </a:r>
            <a:r>
              <a:rPr lang="en-US" dirty="0" smtClean="0">
                <a:latin typeface="Avenir Light"/>
                <a:cs typeface="Avenir Light"/>
              </a:rPr>
              <a:t>( )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2617" y="447850"/>
            <a:ext cx="162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Single Corpus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23430" y="447850"/>
            <a:ext cx="194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Multiple Corpora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954663" y="1876466"/>
            <a:ext cx="13586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  <a:latin typeface="Avenir Light"/>
                <a:cs typeface="Avenir Light"/>
              </a:rPr>
              <a:t>commonality.cloud</a:t>
            </a:r>
            <a:r>
              <a:rPr lang="en-US" sz="1000" dirty="0" smtClean="0">
                <a:solidFill>
                  <a:schemeClr val="bg1"/>
                </a:solidFill>
                <a:latin typeface="Avenir Light"/>
                <a:cs typeface="Avenir Light"/>
              </a:rPr>
              <a:t>( )</a:t>
            </a:r>
            <a:endParaRPr lang="en-US" sz="1000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88459" y="1868771"/>
            <a:ext cx="1415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comparison.cloud</a:t>
            </a:r>
            <a:r>
              <a:rPr lang="en-US" sz="1100" dirty="0" smtClean="0">
                <a:solidFill>
                  <a:srgbClr val="FFFFFF"/>
                </a:solidFill>
                <a:latin typeface="Avenir Light"/>
                <a:cs typeface="Avenir Light"/>
              </a:rPr>
              <a:t>( )</a:t>
            </a:r>
            <a:endParaRPr lang="en-US" sz="11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79114" y="1868771"/>
            <a:ext cx="14158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comparison.cloud</a:t>
            </a:r>
            <a:r>
              <a:rPr lang="en-US" sz="1100" dirty="0" smtClean="0">
                <a:solidFill>
                  <a:srgbClr val="FFFFFF"/>
                </a:solidFill>
                <a:latin typeface="Avenir Light"/>
                <a:cs typeface="Avenir Light"/>
              </a:rPr>
              <a:t>( )</a:t>
            </a:r>
            <a:endParaRPr lang="en-US" sz="1100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19795" t="15431" r="18889" b="16741"/>
          <a:stretch/>
        </p:blipFill>
        <p:spPr>
          <a:xfrm>
            <a:off x="4708835" y="3147537"/>
            <a:ext cx="1828800" cy="19361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5052" t="3893" r="6982" b="3909"/>
          <a:stretch/>
        </p:blipFill>
        <p:spPr>
          <a:xfrm>
            <a:off x="6854735" y="3172546"/>
            <a:ext cx="1828800" cy="1834451"/>
          </a:xfrm>
          <a:prstGeom prst="rect">
            <a:avLst/>
          </a:prstGeom>
        </p:spPr>
      </p:pic>
      <p:cxnSp>
        <p:nvCxnSpPr>
          <p:cNvPr id="17" name="Straight Arrow Connector 16"/>
          <p:cNvCxnSpPr>
            <a:endCxn id="15" idx="0"/>
          </p:cNvCxnSpPr>
          <p:nvPr/>
        </p:nvCxnSpPr>
        <p:spPr>
          <a:xfrm>
            <a:off x="6537635" y="2678921"/>
            <a:ext cx="1231500" cy="493625"/>
          </a:xfrm>
          <a:prstGeom prst="straightConnector1">
            <a:avLst/>
          </a:prstGeom>
          <a:ln>
            <a:solidFill>
              <a:srgbClr val="BA2D2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286183" y="5047140"/>
            <a:ext cx="13973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 smtClean="0">
                <a:latin typeface="Avenir Light"/>
                <a:cs typeface="Avenir Light"/>
              </a:rPr>
              <a:t>*this </a:t>
            </a:r>
            <a:r>
              <a:rPr lang="en-US" sz="800" dirty="0" err="1" smtClean="0">
                <a:latin typeface="Avenir Light"/>
                <a:cs typeface="Avenir Light"/>
              </a:rPr>
              <a:t>wc</a:t>
            </a:r>
            <a:r>
              <a:rPr lang="en-US" sz="800" dirty="0" smtClean="0">
                <a:latin typeface="Avenir Light"/>
                <a:cs typeface="Avenir Light"/>
              </a:rPr>
              <a:t> has 3 corpora although the Venn diagram only shows 2 as an example.</a:t>
            </a:r>
            <a:endParaRPr lang="en-US" sz="800" dirty="0">
              <a:latin typeface="Avenir Light"/>
              <a:cs typeface="Avenir Light"/>
            </a:endParaRPr>
          </a:p>
        </p:txBody>
      </p:sp>
      <p:cxnSp>
        <p:nvCxnSpPr>
          <p:cNvPr id="8" name="Straight Arrow Connector 7"/>
          <p:cNvCxnSpPr>
            <a:stCxn id="12" idx="1"/>
          </p:cNvCxnSpPr>
          <p:nvPr/>
        </p:nvCxnSpPr>
        <p:spPr>
          <a:xfrm>
            <a:off x="5634008" y="2678921"/>
            <a:ext cx="0" cy="874479"/>
          </a:xfrm>
          <a:prstGeom prst="straightConnector1">
            <a:avLst/>
          </a:prstGeom>
          <a:ln>
            <a:solidFill>
              <a:srgbClr val="F0951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823430" y="2678921"/>
            <a:ext cx="2031305" cy="874479"/>
          </a:xfrm>
          <a:prstGeom prst="straightConnector1">
            <a:avLst/>
          </a:prstGeom>
          <a:ln>
            <a:solidFill>
              <a:srgbClr val="BA2D27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846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 6_Other_Wordclouds.R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17592" y="2967335"/>
            <a:ext cx="41088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SET YOUR WORKING DIRECTORY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Remember your slashes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Save it so you won’t have to do it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715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5-05-28 at 8.0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1" y="2182324"/>
            <a:ext cx="5143500" cy="2019300"/>
          </a:xfrm>
          <a:prstGeom prst="rect">
            <a:avLst/>
          </a:prstGeom>
        </p:spPr>
      </p:pic>
      <p:pic>
        <p:nvPicPr>
          <p:cNvPr id="8" name="Picture 7" descr="Screen Shot 2015-05-28 at 7.59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1" y="894302"/>
            <a:ext cx="5664200" cy="9652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6_Other_Wordcloud.R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173" y="598236"/>
            <a:ext cx="3457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Bring in more than one corpora.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6597" y="1904234"/>
            <a:ext cx="56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09511"/>
                </a:solidFill>
                <a:latin typeface="Avenir Light"/>
                <a:cs typeface="Avenir Light"/>
              </a:rPr>
              <a:t>A</a:t>
            </a: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pply each transformation separately…more in script.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18" name="Picture 17" descr="Screen Shot 2015-05-28 at 8.03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1" y="4557132"/>
            <a:ext cx="5905500" cy="508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4145" y="4297128"/>
            <a:ext cx="679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Be sure to label the columns in the same order as was brought in.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296339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Commonality Cloud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782" y="793611"/>
            <a:ext cx="35592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The tweets mentioning “chardonnay” “beer”, and “coffee” have these words in common.</a:t>
            </a:r>
          </a:p>
          <a:p>
            <a:pPr marL="109538" indent="-109538">
              <a:buFont typeface="Arial"/>
              <a:buChar char="•"/>
            </a:pP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Again size is related to frequency.  </a:t>
            </a:r>
          </a:p>
          <a:p>
            <a:pPr marL="109538" indent="-109538">
              <a:buFont typeface="Arial"/>
              <a:buChar char="•"/>
            </a:pP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Not helpful in this example as we already knew these were “drinks” but in diverse corpora it may be more helpful e.g. political speeches.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772" y="102129"/>
            <a:ext cx="5321300" cy="5092700"/>
          </a:xfrm>
          <a:prstGeom prst="rect">
            <a:avLst/>
          </a:prstGeom>
        </p:spPr>
      </p:pic>
      <p:pic>
        <p:nvPicPr>
          <p:cNvPr id="5" name="Picture 4" descr="Screen Shot 2015-05-28 at 8.10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1" y="4892194"/>
            <a:ext cx="61087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17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700" y="0"/>
            <a:ext cx="5321300" cy="50927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Commonality Cloud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144" y="549392"/>
            <a:ext cx="355923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The tweets mentioning “chardonnay” “beer”, and “coffee” have these dissimilar words.</a:t>
            </a:r>
          </a:p>
          <a:p>
            <a:pPr marL="109538" indent="-109538">
              <a:buFont typeface="Arial"/>
              <a:buChar char="•"/>
            </a:pP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Again size is related to frequency.  </a:t>
            </a:r>
          </a:p>
          <a:p>
            <a:pPr marL="109538" indent="-109538">
              <a:buFont typeface="Arial"/>
              <a:buChar char="•"/>
            </a:pP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Beer drinkers in this snapshot are passionate (fanatics, geeks, specialists) on various subjects while Chardonnay drinkers mention Marvin Gaye.  Coffee mentions mention morning cup and work.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20" name="Picture 19" descr="Screen Shot 2015-05-28 at 8.14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7" y="4968872"/>
            <a:ext cx="8229600" cy="3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6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614939"/>
            <a:ext cx="1508760" cy="1142999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Avenir Light"/>
                <a:cs typeface="Avenir Light"/>
              </a:rPr>
              <a:t>Freq</a:t>
            </a:r>
            <a:r>
              <a:rPr lang="en-US" sz="1600" dirty="0">
                <a:latin typeface="Avenir Light"/>
                <a:cs typeface="Avenir Light"/>
              </a:rPr>
              <a:t> Counts, </a:t>
            </a:r>
            <a:r>
              <a:rPr lang="en-US" sz="1600" dirty="0" err="1">
                <a:latin typeface="Avenir Light"/>
                <a:cs typeface="Avenir Light"/>
              </a:rPr>
              <a:t>Dendograms</a:t>
            </a:r>
            <a:endParaRPr lang="en-US" sz="1600" dirty="0">
              <a:latin typeface="Avenir Light"/>
              <a:cs typeface="Avenir Light"/>
            </a:endParaRPr>
          </a:p>
          <a:p>
            <a:pPr algn="ctr"/>
            <a:r>
              <a:rPr lang="en-US" sz="1600" dirty="0" err="1">
                <a:latin typeface="Avenir Light"/>
                <a:cs typeface="Avenir Light"/>
              </a:rPr>
              <a:t>Wordclouds</a:t>
            </a:r>
            <a:endParaRPr lang="en-US" sz="1050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Word Cloud Practice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6696986" cy="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9" idx="0"/>
          </p:cNvCxnSpPr>
          <p:nvPr/>
        </p:nvCxnSpPr>
        <p:spPr>
          <a:xfrm>
            <a:off x="6851131" y="5385049"/>
            <a:ext cx="3604" cy="229890"/>
          </a:xfrm>
          <a:prstGeom prst="line">
            <a:avLst/>
          </a:prstGeom>
          <a:ln>
            <a:solidFill>
              <a:srgbClr val="F0951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4144" y="549392"/>
            <a:ext cx="3559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Try your hand at using tequila in the word clouds</a:t>
            </a:r>
          </a:p>
          <a:p>
            <a:pPr marL="109538" indent="-109538">
              <a:buFont typeface="Arial"/>
              <a:buChar char="•"/>
            </a:pPr>
            <a:r>
              <a:rPr lang="en-US" dirty="0" smtClean="0">
                <a:solidFill>
                  <a:srgbClr val="F09511"/>
                </a:solidFill>
                <a:latin typeface="Avenir Light"/>
                <a:cs typeface="Avenir Light"/>
              </a:rPr>
              <a:t>Remember to adjust your stop words!</a:t>
            </a:r>
            <a:endParaRPr lang="en-US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37926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 rot="5400000">
            <a:off x="2958821" y="432336"/>
            <a:ext cx="2205" cy="32004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Avenir Heavy"/>
                <a:cs typeface="Avenir Heavy"/>
              </a:rPr>
              <a:t>Agenda</a:t>
            </a:r>
            <a:endParaRPr lang="en-US" dirty="0">
              <a:solidFill>
                <a:schemeClr val="bg1">
                  <a:lumMod val="75000"/>
                </a:schemeClr>
              </a:solidFill>
              <a:latin typeface="Avenir Heavy"/>
              <a:cs typeface="Avenir Heavy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570898" y="1371600"/>
            <a:ext cx="2205" cy="5486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4475123" y="1927355"/>
            <a:ext cx="193754" cy="193754"/>
            <a:chOff x="5502163" y="1603573"/>
            <a:chExt cx="193754" cy="19375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4570898" y="0"/>
            <a:ext cx="2205" cy="457200"/>
          </a:xfrm>
          <a:prstGeom prst="line">
            <a:avLst/>
          </a:prstGeom>
          <a:ln>
            <a:solidFill>
              <a:srgbClr val="1A568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/>
          <p:cNvSpPr>
            <a:spLocks noChangeAspect="1"/>
          </p:cNvSpPr>
          <p:nvPr/>
        </p:nvSpPr>
        <p:spPr>
          <a:xfrm flipV="1">
            <a:off x="4507127" y="403120"/>
            <a:ext cx="129746" cy="129746"/>
          </a:xfrm>
          <a:prstGeom prst="ellips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flipH="1" flipV="1">
            <a:off x="4439412" y="1330282"/>
            <a:ext cx="265176" cy="228600"/>
          </a:xfrm>
          <a:prstGeom prst="triangle">
            <a:avLst/>
          </a:prstGeom>
          <a:solidFill>
            <a:srgbClr val="1A568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59723" y="2036054"/>
            <a:ext cx="1821867" cy="914400"/>
            <a:chOff x="1426786" y="2281045"/>
            <a:chExt cx="1821867" cy="1278259"/>
          </a:xfrm>
        </p:grpSpPr>
        <p:sp>
          <p:nvSpPr>
            <p:cNvPr id="12" name="Rectangle 11"/>
            <p:cNvSpPr/>
            <p:nvPr/>
          </p:nvSpPr>
          <p:spPr>
            <a:xfrm>
              <a:off x="1426786" y="2281045"/>
              <a:ext cx="1821867" cy="1096855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latin typeface="Avenir Light"/>
                  <a:cs typeface="Avenir Light"/>
                </a:rPr>
                <a:t>What is Text Mining?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26786" y="3376424"/>
              <a:ext cx="1821867" cy="18288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Avenir Light"/>
                <a:cs typeface="Avenir Ligh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94436" y="3112590"/>
            <a:ext cx="1821867" cy="1096855"/>
            <a:chOff x="1426786" y="2281045"/>
            <a:chExt cx="1821867" cy="1096855"/>
          </a:xfrm>
        </p:grpSpPr>
        <p:sp>
          <p:nvSpPr>
            <p:cNvPr id="16" name="Rectangle 15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Avenir Light"/>
                  <a:cs typeface="Avenir Light"/>
                </a:rPr>
                <a:t>Keyword Scanning,</a:t>
              </a:r>
            </a:p>
            <a:p>
              <a:pPr algn="ctr"/>
              <a:r>
                <a:rPr lang="en-US" sz="1400" dirty="0" smtClean="0">
                  <a:latin typeface="Avenir Light"/>
                  <a:cs typeface="Avenir Light"/>
                </a:rPr>
                <a:t>Cleaning</a:t>
              </a:r>
              <a:endParaRPr lang="en-US" sz="1000" dirty="0">
                <a:latin typeface="Avenir Light"/>
                <a:cs typeface="Avenir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 rot="5400000">
            <a:off x="5943600" y="174209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827696" y="4250896"/>
            <a:ext cx="1821867" cy="1096855"/>
            <a:chOff x="1426786" y="2281045"/>
            <a:chExt cx="1821867" cy="1096855"/>
          </a:xfrm>
        </p:grpSpPr>
        <p:sp>
          <p:nvSpPr>
            <p:cNvPr id="19" name="Rectangle 18"/>
            <p:cNvSpPr/>
            <p:nvPr/>
          </p:nvSpPr>
          <p:spPr>
            <a:xfrm>
              <a:off x="1426786" y="2281045"/>
              <a:ext cx="1821867" cy="913974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Freq</a:t>
              </a:r>
              <a:r>
                <a:rPr lang="en-US" sz="1600" dirty="0">
                  <a:latin typeface="Avenir Light"/>
                  <a:cs typeface="Avenir Light"/>
                </a:rPr>
                <a:t> Counts, </a:t>
              </a:r>
              <a:r>
                <a:rPr lang="en-US" sz="1600" dirty="0" err="1">
                  <a:latin typeface="Avenir Light"/>
                  <a:cs typeface="Avenir Light"/>
                </a:rPr>
                <a:t>Dendograms</a:t>
              </a:r>
              <a:endParaRPr lang="en-US" sz="1600" dirty="0">
                <a:latin typeface="Avenir Light"/>
                <a:cs typeface="Avenir Light"/>
              </a:endParaRPr>
            </a:p>
            <a:p>
              <a:pPr algn="ctr"/>
              <a:r>
                <a:rPr lang="en-US" sz="1600" dirty="0" err="1">
                  <a:latin typeface="Avenir Light"/>
                  <a:cs typeface="Avenir Light"/>
                </a:rPr>
                <a:t>Wordclouds</a:t>
              </a:r>
              <a:endParaRPr lang="en-US" sz="1050" dirty="0">
                <a:latin typeface="Avenir Light"/>
                <a:cs typeface="Avenir Ligh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26786" y="3195020"/>
              <a:ext cx="1821867" cy="182880"/>
            </a:xfrm>
            <a:prstGeom prst="rect">
              <a:avLst/>
            </a:prstGeom>
            <a:solidFill>
              <a:srgbClr val="B16E0C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0" name="Straight Connector 9"/>
          <p:cNvCxnSpPr/>
          <p:nvPr/>
        </p:nvCxnSpPr>
        <p:spPr>
          <a:xfrm rot="5400000">
            <a:off x="3198194" y="2879803"/>
            <a:ext cx="2205" cy="27432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5956931" y="5067622"/>
            <a:ext cx="1821867" cy="1085184"/>
            <a:chOff x="1426786" y="2281045"/>
            <a:chExt cx="1821867" cy="1085184"/>
          </a:xfrm>
        </p:grpSpPr>
        <p:sp>
          <p:nvSpPr>
            <p:cNvPr id="22" name="Rectangle 21"/>
            <p:cNvSpPr/>
            <p:nvPr/>
          </p:nvSpPr>
          <p:spPr>
            <a:xfrm>
              <a:off x="1426786" y="2281045"/>
              <a:ext cx="1821867" cy="914400"/>
            </a:xfrm>
            <a:prstGeom prst="rect">
              <a:avLst/>
            </a:prstGeom>
            <a:solidFill>
              <a:srgbClr val="BA2D2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venir Light"/>
                  <a:cs typeface="Avenir Light"/>
                </a:rPr>
                <a:t>Topic Modeling</a:t>
              </a:r>
            </a:p>
            <a:p>
              <a:pPr algn="ctr"/>
              <a:r>
                <a:rPr lang="en-US" dirty="0" err="1">
                  <a:latin typeface="Avenir Light"/>
                  <a:cs typeface="Avenir Light"/>
                </a:rPr>
                <a:t>openNLP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426786" y="3183349"/>
              <a:ext cx="1821867" cy="182880"/>
            </a:xfrm>
            <a:prstGeom prst="rect">
              <a:avLst/>
            </a:prstGeom>
            <a:solidFill>
              <a:srgbClr val="81241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6177495" y="3458040"/>
            <a:ext cx="2205" cy="3200400"/>
          </a:xfrm>
          <a:prstGeom prst="line">
            <a:avLst/>
          </a:prstGeom>
          <a:ln>
            <a:solidFill>
              <a:srgbClr val="A6A6A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475123" y="3015713"/>
            <a:ext cx="193754" cy="193754"/>
            <a:chOff x="5502163" y="1603573"/>
            <a:chExt cx="193754" cy="193754"/>
          </a:xfrm>
        </p:grpSpPr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5123" y="4153423"/>
            <a:ext cx="193754" cy="193754"/>
            <a:chOff x="5502163" y="1603573"/>
            <a:chExt cx="193754" cy="193754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475123" y="4970745"/>
            <a:ext cx="193754" cy="193754"/>
            <a:chOff x="5502163" y="1603573"/>
            <a:chExt cx="193754" cy="193754"/>
          </a:xfrm>
        </p:grpSpPr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725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7_Topic_Modeling_Sentiment.R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14174" y="397319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TREEMAP: multi dimensional representation of the corpus attributes.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17" name="Picture 16" descr="Screen Shot 2015-05-28 at 10.15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4" y="910708"/>
            <a:ext cx="4572000" cy="435889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72073" y="896277"/>
            <a:ext cx="33044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Color will represent quick, simple </a:t>
            </a:r>
            <a:r>
              <a:rPr lang="en-US" sz="1600" u="sng" dirty="0" smtClean="0">
                <a:latin typeface="Avenir Light"/>
                <a:cs typeface="Avenir Light"/>
              </a:rPr>
              <a:t>sentiment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Each tweet is a small square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The area of the tweet’s square is related to the number of terms in the tweet, </a:t>
            </a:r>
            <a:r>
              <a:rPr lang="en-US" sz="1600" u="sng" dirty="0" smtClean="0">
                <a:latin typeface="Avenir Light"/>
                <a:cs typeface="Avenir Light"/>
              </a:rPr>
              <a:t>document length</a:t>
            </a:r>
          </a:p>
          <a:p>
            <a:pPr marL="115888" indent="-115888">
              <a:buFont typeface="Arial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The larger grouping is based on </a:t>
            </a:r>
            <a:r>
              <a:rPr lang="en-US" sz="1600" dirty="0" smtClean="0">
                <a:latin typeface="Avenir Light"/>
                <a:cs typeface="Avenir Light"/>
              </a:rPr>
              <a:t>LDA or CTM </a:t>
            </a:r>
            <a:r>
              <a:rPr lang="en-US" sz="1600" u="sng" dirty="0" smtClean="0">
                <a:latin typeface="Avenir Light"/>
                <a:cs typeface="Avenir Light"/>
              </a:rPr>
              <a:t>Topic Modeling </a:t>
            </a:r>
            <a:endParaRPr lang="en-US" sz="1600" u="sng" dirty="0">
              <a:latin typeface="Avenir Light"/>
              <a:cs typeface="Avenir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72073" y="3792278"/>
            <a:ext cx="3304485" cy="1477328"/>
          </a:xfrm>
          <a:prstGeom prst="rect">
            <a:avLst/>
          </a:prstGeom>
          <a:solidFill>
            <a:srgbClr val="2776B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End result is understanding broad topics, their sentiment and amount of the corpus documents devoted to the identified topic.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1742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simple Sentiment Polarity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Zipf’s Law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4562375"/>
              </p:ext>
            </p:extLst>
          </p:nvPr>
        </p:nvGraphicFramePr>
        <p:xfrm>
          <a:off x="4771690" y="3197912"/>
          <a:ext cx="3931919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4770344" y="2218764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Light"/>
                <a:cs typeface="Avenir Light"/>
              </a:rPr>
              <a:t>Many words in natural language but there is steep decline in everyday usage.  Follows a predictable pattern.  </a:t>
            </a: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Scoring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511" y="3022484"/>
            <a:ext cx="38747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Light"/>
                <a:cs typeface="Avenir Light"/>
              </a:rPr>
              <a:t>I</a:t>
            </a:r>
            <a:r>
              <a:rPr lang="en-US" sz="2000" u="sng" dirty="0">
                <a:latin typeface="Avenir Light"/>
                <a:cs typeface="Avenir Light"/>
              </a:rPr>
              <a:t> loathe</a:t>
            </a:r>
            <a:r>
              <a:rPr lang="en-US" sz="2000" dirty="0">
                <a:latin typeface="Avenir Light"/>
                <a:cs typeface="Avenir Light"/>
              </a:rPr>
              <a:t> BestBuy Service -1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Light"/>
                <a:cs typeface="Avenir Light"/>
              </a:rPr>
              <a:t>I </a:t>
            </a:r>
            <a:r>
              <a:rPr lang="en-US" sz="2000" u="sng" dirty="0">
                <a:latin typeface="Avenir Light"/>
                <a:cs typeface="Avenir Light"/>
              </a:rPr>
              <a:t>love</a:t>
            </a:r>
            <a:r>
              <a:rPr lang="en-US" sz="2000" dirty="0">
                <a:latin typeface="Avenir Light"/>
                <a:cs typeface="Avenir Light"/>
              </a:rPr>
              <a:t> BestBuy Service. They are the </a:t>
            </a:r>
            <a:r>
              <a:rPr lang="en-US" sz="2000" u="sng" dirty="0">
                <a:latin typeface="Avenir Light"/>
                <a:cs typeface="Avenir Light"/>
              </a:rPr>
              <a:t>best</a:t>
            </a:r>
            <a:r>
              <a:rPr lang="en-US" sz="2000" dirty="0">
                <a:latin typeface="Avenir Light"/>
                <a:cs typeface="Avenir Light"/>
              </a:rPr>
              <a:t>.  +2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sz="2000" dirty="0">
                <a:latin typeface="Avenir Light"/>
                <a:cs typeface="Avenir Light"/>
              </a:rPr>
              <a:t>I </a:t>
            </a:r>
            <a:r>
              <a:rPr lang="en-US" sz="2000" u="sng" dirty="0">
                <a:latin typeface="Avenir Light"/>
                <a:cs typeface="Avenir Light"/>
              </a:rPr>
              <a:t>like</a:t>
            </a:r>
            <a:r>
              <a:rPr lang="en-US" sz="2000" dirty="0">
                <a:latin typeface="Avenir Light"/>
                <a:cs typeface="Avenir Light"/>
              </a:rPr>
              <a:t> shopping at BestBuy but </a:t>
            </a:r>
            <a:r>
              <a:rPr lang="en-US" sz="2000" u="sng" dirty="0">
                <a:latin typeface="Avenir Light"/>
                <a:cs typeface="Avenir Light"/>
              </a:rPr>
              <a:t>hate</a:t>
            </a:r>
            <a:r>
              <a:rPr lang="en-US" sz="2000" dirty="0">
                <a:latin typeface="Avenir Light"/>
                <a:cs typeface="Avenir Light"/>
              </a:rPr>
              <a:t> traffic. 0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venir Light"/>
                <a:cs typeface="Avenir Light"/>
              </a:rPr>
              <a:t>Surprise is a sentiment.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venir Light"/>
                <a:cs typeface="Avenir Light"/>
              </a:rPr>
              <a:t>Hit by a bus! – Negative Polarity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venir Light"/>
                <a:cs typeface="Avenir Light"/>
              </a:rPr>
              <a:t>Won the lottery!- Positive Polarity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7361" y="4733925"/>
            <a:ext cx="3943350" cy="11031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R’s QDAP polarity function scans </a:t>
            </a:r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</a:rPr>
              <a:t>for 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positive </a:t>
            </a:r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</a:rPr>
              <a:t>words, and 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negative words as defined by MQPA Academic Lexicon research.  </a:t>
            </a:r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</a:rPr>
              <a:t>It adds positive words and subtracts negative ones.  The final score represents the polarity of the social interaction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. </a:t>
            </a:r>
            <a:endParaRPr lang="en-US" sz="1200" b="1" dirty="0">
              <a:solidFill>
                <a:schemeClr val="tx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304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3353890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What is text mining?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34886" y="6394732"/>
            <a:ext cx="1508760" cy="363205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6078192"/>
            <a:ext cx="1508760" cy="679746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769968"/>
            <a:ext cx="1508760" cy="987970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6394732"/>
            <a:ext cx="1508760" cy="363205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12" name="Elbow Connector 11"/>
          <p:cNvCxnSpPr>
            <a:stCxn id="7" idx="0"/>
            <a:endCxn id="17" idx="4"/>
          </p:cNvCxnSpPr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7233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7160" y="457200"/>
            <a:ext cx="36569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Arial"/>
              <a:buChar char="•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venir Heavy"/>
                <a:cs typeface="Avenir Heavy"/>
              </a:rPr>
              <a:t>Extract new insights from text</a:t>
            </a:r>
          </a:p>
          <a:p>
            <a:pPr marL="111125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Let’s you drink from a fire hose of information</a:t>
            </a:r>
          </a:p>
          <a:p>
            <a:pPr marL="111125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Language is hard; many unsolved problems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Unstructured</a:t>
            </a:r>
          </a:p>
          <a:p>
            <a:pPr marL="509588" lvl="1" indent="-52388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 Expression is individualistic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Multi-language/cultural implications</a:t>
            </a:r>
          </a:p>
          <a:p>
            <a:pPr marL="568325" lvl="1" indent="-111125">
              <a:buFont typeface="Arial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  <a:p>
            <a:pPr marL="111125" indent="-111125">
              <a:buFont typeface="Arial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pic>
        <p:nvPicPr>
          <p:cNvPr id="24" name="Picture 26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44"/>
          <a:stretch/>
        </p:blipFill>
        <p:spPr bwMode="auto">
          <a:xfrm>
            <a:off x="3944967" y="1325144"/>
            <a:ext cx="5112447" cy="365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3945840" y="4969974"/>
            <a:ext cx="5115954" cy="166213"/>
          </a:xfrm>
          <a:prstGeom prst="rect">
            <a:avLst/>
          </a:prstGeom>
          <a:solidFill>
            <a:srgbClr val="F095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741753" y="4969974"/>
            <a:ext cx="1320041" cy="166213"/>
          </a:xfrm>
          <a:prstGeom prst="rect">
            <a:avLst/>
          </a:prstGeom>
          <a:solidFill>
            <a:srgbClr val="B16E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983993" y="4926389"/>
            <a:ext cx="1153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venir Light"/>
                <a:cs typeface="Avenir Light"/>
              </a:rPr>
              <a:t>Before Text Mining</a:t>
            </a:r>
            <a:endParaRPr lang="en-US" sz="9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129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simple Sentiment Polarity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76" y="1640304"/>
            <a:ext cx="8484403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638300"/>
            <a:ext cx="8484402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Scoring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pic>
        <p:nvPicPr>
          <p:cNvPr id="3" name="Picture 2" descr="Screen Shot 2015-11-02 at 1.12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5106"/>
            <a:ext cx="4106183" cy="2631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2543" y="5326359"/>
            <a:ext cx="8361679" cy="58477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First it looks for the polarized word.  Then identifies valence shifters </a:t>
            </a:r>
            <a:r>
              <a:rPr lang="en-US" sz="1600" dirty="0">
                <a:solidFill>
                  <a:schemeClr val="bg1"/>
                </a:solidFill>
              </a:rPr>
              <a:t>(default 4 words before and two words </a:t>
            </a:r>
            <a:r>
              <a:rPr lang="en-US" sz="1600" dirty="0" smtClean="0">
                <a:solidFill>
                  <a:schemeClr val="bg1"/>
                </a:solidFill>
              </a:rPr>
              <a:t>after)  Amplifiers are assigned +.8 and de-amplifiers weight is constrained to -1.  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54881" y="2155488"/>
            <a:ext cx="4063998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In text 1, “love” was identified as positive.  The text has 5 words and </a:t>
            </a:r>
          </a:p>
          <a:p>
            <a:r>
              <a:rPr lang="en-US" sz="1600" dirty="0" smtClean="0"/>
              <a:t>so 1/</a:t>
            </a:r>
            <a:r>
              <a:rPr lang="en-US" sz="1600" dirty="0" err="1" smtClean="0"/>
              <a:t>sqrt</a:t>
            </a:r>
            <a:r>
              <a:rPr lang="en-US" sz="1600" dirty="0" smtClean="0"/>
              <a:t>(5) = .447</a:t>
            </a:r>
          </a:p>
          <a:p>
            <a:r>
              <a:rPr lang="en-US" sz="1600" dirty="0" smtClean="0"/>
              <a:t>In text 2, “good” was identified positively.  So 1/</a:t>
            </a:r>
            <a:r>
              <a:rPr lang="en-US" sz="1600" dirty="0" err="1" smtClean="0"/>
              <a:t>sqrt</a:t>
            </a:r>
            <a:r>
              <a:rPr lang="en-US" sz="1600" dirty="0" smtClean="0"/>
              <a:t>(4)=.5</a:t>
            </a:r>
          </a:p>
          <a:p>
            <a:r>
              <a:rPr lang="en-US" sz="1600" dirty="0" smtClean="0"/>
              <a:t>In text 3, “good” was found along with the amplifier “very”. </a:t>
            </a:r>
          </a:p>
          <a:p>
            <a:r>
              <a:rPr lang="en-US" sz="1600" dirty="0" smtClean="0"/>
              <a:t>So (.8+1)/</a:t>
            </a:r>
            <a:r>
              <a:rPr lang="en-US" sz="1600" dirty="0" err="1" smtClean="0"/>
              <a:t>sqrt</a:t>
            </a:r>
            <a:r>
              <a:rPr lang="en-US" sz="1600" dirty="0" smtClean="0"/>
              <a:t>(5)=.805</a:t>
            </a:r>
          </a:p>
          <a:p>
            <a:r>
              <a:rPr lang="en-US" sz="1600" dirty="0" smtClean="0"/>
              <a:t>In text 4, hard and like cancel each other out so the polarity is zero. 1-1/</a:t>
            </a:r>
            <a:r>
              <a:rPr lang="en-US" sz="1600" dirty="0" err="1" smtClean="0"/>
              <a:t>sqrt</a:t>
            </a:r>
            <a:r>
              <a:rPr lang="en-US" sz="1600" dirty="0" smtClean="0"/>
              <a:t>(9=0</a:t>
            </a:r>
          </a:p>
          <a:p>
            <a:r>
              <a:rPr lang="en-US" sz="1600" dirty="0" smtClean="0"/>
              <a:t>In text 5 “hard” is -1/</a:t>
            </a:r>
            <a:r>
              <a:rPr lang="en-US" sz="1600" dirty="0" err="1" smtClean="0"/>
              <a:t>sqrt</a:t>
            </a:r>
            <a:r>
              <a:rPr lang="en-US" sz="1600" dirty="0" smtClean="0"/>
              <a:t>(4)=-.50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63618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 reality sentiment is more complex.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56" y="1842324"/>
            <a:ext cx="4343400" cy="440420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u="sng" dirty="0" err="1">
                <a:latin typeface="Avenir Light"/>
                <a:cs typeface="Avenir Light"/>
              </a:rPr>
              <a:t>Plutchik’s</a:t>
            </a:r>
            <a:r>
              <a:rPr lang="en-US" sz="2400" u="sng" dirty="0">
                <a:latin typeface="Avenir Light"/>
                <a:cs typeface="Avenir Light"/>
              </a:rPr>
              <a:t> Wheel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86" y="2712600"/>
            <a:ext cx="3657600" cy="270888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Countless </a:t>
            </a:r>
            <a:r>
              <a:rPr lang="en-US" sz="2400" b="1" u="sng" dirty="0" err="1" smtClean="0">
                <a:latin typeface="Avenir Light"/>
                <a:cs typeface="Avenir Light"/>
              </a:rPr>
              <a:t>Emoji</a:t>
            </a:r>
            <a:endParaRPr lang="en-US" sz="2400" b="1" u="sng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60910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34477" y="1640304"/>
            <a:ext cx="8479858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/>
              <a:t>Kanjoya’s</a:t>
            </a:r>
            <a:r>
              <a:rPr lang="en-US" sz="3600" dirty="0" smtClean="0"/>
              <a:t> Experience Corpus</a:t>
            </a:r>
            <a:endParaRPr lang="en-US" sz="3600" dirty="0"/>
          </a:p>
        </p:txBody>
      </p:sp>
      <p:pic>
        <p:nvPicPr>
          <p:cNvPr id="9" name="Picture 8" descr="Screen Shot 2015-05-21 at 12.45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57" y="1640303"/>
            <a:ext cx="5859087" cy="43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Second, LDA (Latent </a:t>
            </a:r>
            <a:r>
              <a:rPr lang="en-US" dirty="0" err="1" smtClean="0"/>
              <a:t>Dirichlet</a:t>
            </a:r>
            <a:r>
              <a:rPr lang="en-US" dirty="0" smtClean="0"/>
              <a:t> Allocation) Topic Modeling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99535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00588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Example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4477" y="1640304"/>
            <a:ext cx="4114800" cy="4389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0650" indent="-120650">
              <a:buFont typeface="Arial" panose="020B0604020202020204" pitchFamily="34" charset="0"/>
              <a:buChar char="•"/>
            </a:pPr>
            <a:endParaRPr lang="en-US" sz="2000" b="1" dirty="0" smtClean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4477" y="1638300"/>
            <a:ext cx="4114800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u="sng" dirty="0" smtClean="0">
                <a:latin typeface="Avenir Light"/>
                <a:cs typeface="Avenir Light"/>
              </a:rPr>
              <a:t>LDA</a:t>
            </a:r>
            <a:endParaRPr lang="en-US" sz="2400" b="1" u="sng" dirty="0">
              <a:latin typeface="Avenir Light"/>
              <a:cs typeface="Avenir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511" y="3242217"/>
            <a:ext cx="38747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Probability is assigned to each document (tweet) for the specific observed topics.</a:t>
            </a:r>
          </a:p>
          <a:p>
            <a:pPr marL="120650" indent="-1206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Avenir Light"/>
                <a:cs typeface="Avenir Light"/>
              </a:rPr>
              <a:t>A document can have varying probabilities of topics simultaneously.</a:t>
            </a:r>
            <a:endParaRPr lang="en-US" sz="1600" dirty="0">
              <a:latin typeface="Avenir Light"/>
              <a:cs typeface="Avenir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0202" y="2182905"/>
            <a:ext cx="3943350" cy="8229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venir Light"/>
                <a:cs typeface="Avenir Light"/>
              </a:rPr>
              <a:t>Each document is made up of mini topics.</a:t>
            </a:r>
            <a:endParaRPr lang="en-US" sz="1600" b="1" dirty="0">
              <a:solidFill>
                <a:schemeClr val="bg1"/>
              </a:solidFill>
              <a:latin typeface="Avenir Light"/>
              <a:cs typeface="Avenir 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7361" y="4733925"/>
            <a:ext cx="3943350" cy="110319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Technical Explanations: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  <a:hlinkClick r:id="rId2"/>
              </a:rPr>
              <a:t>http://en.wikipedia.org/wiki/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  <a:hlinkClick r:id="rId2"/>
              </a:rPr>
              <a:t>Latent_Dirichlet_allocation</a:t>
            </a:r>
            <a:endParaRPr lang="en-US" sz="1200" b="1" dirty="0" smtClean="0">
              <a:solidFill>
                <a:schemeClr val="tx1"/>
              </a:solidFill>
              <a:latin typeface="Avenir Light"/>
              <a:cs typeface="Avenir Light"/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  <a:latin typeface="Avenir Light"/>
                <a:cs typeface="Avenir Light"/>
                <a:hlinkClick r:id="rId3"/>
              </a:rPr>
              <a:t>http://cs.brown.edu/courses/csci2950-p/spring2010/lectures/2010-03-</a:t>
            </a:r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  <a:hlinkClick r:id="rId3"/>
              </a:rPr>
              <a:t>03_santhanam.pdf</a:t>
            </a:r>
            <a:endParaRPr lang="en-US" sz="1200" b="1" dirty="0" smtClean="0">
              <a:solidFill>
                <a:schemeClr val="tx1"/>
              </a:solidFill>
              <a:latin typeface="Avenir Light"/>
              <a:cs typeface="Avenir Light"/>
            </a:endParaRP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*Full disclosure I am still learning this methodology</a:t>
            </a:r>
          </a:p>
          <a:p>
            <a:pPr algn="ctr"/>
            <a:r>
              <a:rPr lang="en-US" sz="1200" b="1" dirty="0" smtClean="0">
                <a:solidFill>
                  <a:schemeClr val="tx1"/>
                </a:solidFill>
                <a:latin typeface="Avenir Light"/>
                <a:cs typeface="Avenir Light"/>
              </a:rPr>
              <a:t> </a:t>
            </a:r>
            <a:endParaRPr lang="en-US" sz="1200" b="1" dirty="0">
              <a:solidFill>
                <a:schemeClr val="tx1"/>
              </a:solidFill>
              <a:latin typeface="Avenir Light"/>
              <a:cs typeface="Avenir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00588" y="2381853"/>
            <a:ext cx="4097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I like to watch basketball and football on TV.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I watched basketball and Shark Tank yesterday.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Open source analytics software is the best.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R is an open source software for analysis.</a:t>
            </a:r>
          </a:p>
          <a:p>
            <a:pPr marL="112713" indent="-112713">
              <a:buFont typeface="+mj-lt"/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I use R for basketball analytics.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9535" y="3561115"/>
            <a:ext cx="41158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 smtClean="0">
                <a:latin typeface="Avenir Light"/>
                <a:cs typeface="Avenir Light"/>
              </a:rPr>
              <a:t>Topic A: </a:t>
            </a:r>
            <a:r>
              <a:rPr lang="en-US" sz="1400" dirty="0" smtClean="0">
                <a:latin typeface="Avenir Light"/>
                <a:cs typeface="Avenir Light"/>
              </a:rPr>
              <a:t>30% basketball, 20% football, 15% watched, 10% TV…</a:t>
            </a:r>
            <a:r>
              <a:rPr lang="en-US" sz="1400" i="1" dirty="0" smtClean="0">
                <a:latin typeface="Avenir Light"/>
                <a:cs typeface="Avenir Light"/>
              </a:rPr>
              <a:t>something to do with watching sports</a:t>
            </a:r>
          </a:p>
          <a:p>
            <a:r>
              <a:rPr lang="en-US" sz="1400" u="sng" dirty="0" smtClean="0">
                <a:latin typeface="Avenir Light"/>
                <a:cs typeface="Avenir Light"/>
              </a:rPr>
              <a:t>Topic B</a:t>
            </a:r>
            <a:r>
              <a:rPr lang="en-US" sz="1400" dirty="0" smtClean="0">
                <a:latin typeface="Avenir Light"/>
                <a:cs typeface="Avenir Light"/>
              </a:rPr>
              <a:t>: 40% software, 10% open, 10% source…10% analytics </a:t>
            </a:r>
            <a:r>
              <a:rPr lang="en-US" sz="1400" i="1" dirty="0" smtClean="0">
                <a:latin typeface="Avenir Light"/>
                <a:cs typeface="Avenir Light"/>
              </a:rPr>
              <a:t>something to do with open source analytics software </a:t>
            </a:r>
          </a:p>
          <a:p>
            <a:endParaRPr lang="en-US" sz="1400" dirty="0">
              <a:latin typeface="Avenir Light"/>
              <a:cs typeface="Avenir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588" y="2046825"/>
            <a:ext cx="92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Corpus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0588" y="3284116"/>
            <a:ext cx="1339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LDA Topics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00588" y="4861550"/>
            <a:ext cx="41137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Avenir Light"/>
                <a:cs typeface="Avenir Light"/>
              </a:rPr>
              <a:t>Documents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A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A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B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100% Topic B</a:t>
            </a:r>
          </a:p>
          <a:p>
            <a:pPr marL="112713" indent="-112713">
              <a:buAutoNum type="arabicPeriod"/>
            </a:pPr>
            <a:r>
              <a:rPr lang="en-US" sz="1200" dirty="0" smtClean="0">
                <a:latin typeface="Avenir Light"/>
                <a:cs typeface="Avenir Light"/>
              </a:rPr>
              <a:t>60% Topic B, 40% Topic A</a:t>
            </a:r>
            <a:endParaRPr lang="en-US" sz="1200" dirty="0"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7964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7_Topic_Modeling_Sentiment.R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4145" y="549392"/>
            <a:ext cx="85985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Open the script and let’s walk through it line by line because there are multiple additions to the previous scripts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144" y="5006866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Can you try to make the same visual with the coffee corpus?</a:t>
            </a:r>
          </a:p>
        </p:txBody>
      </p:sp>
      <p:pic>
        <p:nvPicPr>
          <p:cNvPr id="15" name="Picture 14" descr="Screen Shot 2015-05-28 at 10.43.5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1" y="1197968"/>
            <a:ext cx="5131602" cy="380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9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7_Topic_Modeling_Sentiment.R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145" y="549392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Coffee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Treemap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4" name="Picture 3" descr="Screen Shot 2015-11-02 at 1.27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1" y="918724"/>
            <a:ext cx="6206698" cy="526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49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7_Topic_Modeling_Sentiment.R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145" y="549392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Insurance Forum 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Treemap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 shows a wider topic sentiment and length range.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pic>
        <p:nvPicPr>
          <p:cNvPr id="4" name="Picture 3" descr="Screen Shot 2015-05-30 at 5.48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13" y="914088"/>
            <a:ext cx="7863840" cy="44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93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819791" y="1234211"/>
            <a:ext cx="3886200" cy="3200400"/>
            <a:chOff x="4819791" y="1602923"/>
            <a:chExt cx="3886200" cy="3200400"/>
          </a:xfrm>
          <a:effectLst/>
        </p:grpSpPr>
        <p:sp>
          <p:nvSpPr>
            <p:cNvPr id="39" name="Rectangle 38"/>
            <p:cNvSpPr/>
            <p:nvPr/>
          </p:nvSpPr>
          <p:spPr>
            <a:xfrm>
              <a:off x="4819791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Bag of Words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9791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Remember this?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1919" y="714092"/>
            <a:ext cx="359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</a:t>
            </a:r>
            <a:r>
              <a:rPr lang="en-US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Lebron</a:t>
            </a:r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 James hit a tough shot.”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5505591" y="1824557"/>
            <a:ext cx="2514600" cy="2514600"/>
            <a:chOff x="5663021" y="1558838"/>
            <a:chExt cx="2921000" cy="2921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021" y="1558838"/>
              <a:ext cx="2921000" cy="2921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20129474">
              <a:off x="6216661" y="2564608"/>
              <a:ext cx="105431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09511"/>
                  </a:solidFill>
                  <a:latin typeface="Avenir Light"/>
                  <a:cs typeface="Avenir Light"/>
                </a:rPr>
                <a:t>Lebron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4404405">
              <a:off x="7169875" y="2776022"/>
              <a:ext cx="974677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James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76891" y="3434225"/>
              <a:ext cx="925073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tough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20938315">
              <a:off x="6800162" y="3085999"/>
              <a:ext cx="51723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hit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75933" y="2763962"/>
              <a:ext cx="381970" cy="42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09511"/>
                  </a:solidFill>
                  <a:latin typeface="Avenir Light"/>
                  <a:cs typeface="Avenir Light"/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236002">
              <a:off x="6359916" y="3680006"/>
              <a:ext cx="726382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shot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68255" y="1234211"/>
            <a:ext cx="3886200" cy="3200400"/>
            <a:chOff x="437526" y="1602923"/>
            <a:chExt cx="3886200" cy="3200400"/>
          </a:xfrm>
        </p:grpSpPr>
        <p:sp>
          <p:nvSpPr>
            <p:cNvPr id="40" name="Rectangle 39"/>
            <p:cNvSpPr/>
            <p:nvPr/>
          </p:nvSpPr>
          <p:spPr>
            <a:xfrm>
              <a:off x="437526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Semantic Using Syntactic Parsing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7526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92439" y="1691411"/>
            <a:ext cx="823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Light"/>
                <a:cs typeface="Avenir Light"/>
              </a:rPr>
              <a:t>Sentence</a:t>
            </a:r>
            <a:endParaRPr lang="en-US" sz="1200" dirty="0">
              <a:latin typeface="Avenir Light"/>
              <a:cs typeface="Avenir Light"/>
            </a:endParaRPr>
          </a:p>
        </p:txBody>
      </p:sp>
      <p:cxnSp>
        <p:nvCxnSpPr>
          <p:cNvPr id="46" name="Straight Connector 45"/>
          <p:cNvCxnSpPr>
            <a:stCxn id="44" idx="2"/>
            <a:endCxn id="47" idx="0"/>
          </p:cNvCxnSpPr>
          <p:nvPr/>
        </p:nvCxnSpPr>
        <p:spPr>
          <a:xfrm flipH="1">
            <a:off x="964068" y="1968410"/>
            <a:ext cx="1240021" cy="264240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05740" y="2232650"/>
            <a:ext cx="916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Noun Phrase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48" name="Straight Connector 47"/>
          <p:cNvCxnSpPr>
            <a:stCxn id="44" idx="2"/>
            <a:endCxn id="50" idx="0"/>
          </p:cNvCxnSpPr>
          <p:nvPr/>
        </p:nvCxnSpPr>
        <p:spPr>
          <a:xfrm>
            <a:off x="2204089" y="1968410"/>
            <a:ext cx="1021553" cy="233692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95912" y="2202102"/>
            <a:ext cx="859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Verb Phrase</a:t>
            </a:r>
            <a:endParaRPr lang="en-US" sz="1000" dirty="0">
              <a:latin typeface="Avenir Light"/>
              <a:cs typeface="Avenir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8255" y="4118136"/>
            <a:ext cx="9832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venir Light"/>
                <a:cs typeface="Avenir Light"/>
              </a:rPr>
              <a:t>Lebron</a:t>
            </a:r>
            <a:r>
              <a:rPr lang="en-US" sz="1000" dirty="0" smtClean="0">
                <a:latin typeface="Avenir Light"/>
                <a:cs typeface="Avenir Light"/>
              </a:rPr>
              <a:t> James</a:t>
            </a:r>
            <a:endParaRPr lang="en-US" sz="1000" dirty="0">
              <a:latin typeface="Avenir Light"/>
              <a:cs typeface="Avenir Ligh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40817" y="2644246"/>
            <a:ext cx="436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verb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53" name="Straight Connector 52"/>
          <p:cNvCxnSpPr>
            <a:stCxn id="52" idx="0"/>
            <a:endCxn id="50" idx="1"/>
          </p:cNvCxnSpPr>
          <p:nvPr/>
        </p:nvCxnSpPr>
        <p:spPr>
          <a:xfrm flipV="1">
            <a:off x="1659017" y="2325213"/>
            <a:ext cx="1136895" cy="319033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31524" y="4118136"/>
            <a:ext cx="25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Light"/>
                <a:cs typeface="Avenir Light"/>
              </a:rPr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099715" y="3231344"/>
            <a:ext cx="53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article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59" name="Straight Connector 58"/>
          <p:cNvCxnSpPr>
            <a:stCxn id="58" idx="0"/>
            <a:endCxn id="65" idx="2"/>
          </p:cNvCxnSpPr>
          <p:nvPr/>
        </p:nvCxnSpPr>
        <p:spPr>
          <a:xfrm flipV="1">
            <a:off x="2365362" y="2898087"/>
            <a:ext cx="860279" cy="333257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8" idx="2"/>
            <a:endCxn id="57" idx="0"/>
          </p:cNvCxnSpPr>
          <p:nvPr/>
        </p:nvCxnSpPr>
        <p:spPr>
          <a:xfrm flipH="1">
            <a:off x="2357135" y="3477565"/>
            <a:ext cx="8227" cy="640571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64940" y="2651866"/>
            <a:ext cx="921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Noun phrase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66" name="Straight Connector 65"/>
          <p:cNvCxnSpPr>
            <a:stCxn id="65" idx="0"/>
            <a:endCxn id="50" idx="2"/>
          </p:cNvCxnSpPr>
          <p:nvPr/>
        </p:nvCxnSpPr>
        <p:spPr>
          <a:xfrm flipV="1">
            <a:off x="3225641" y="2448323"/>
            <a:ext cx="1" cy="203543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2"/>
            <a:endCxn id="70" idx="0"/>
          </p:cNvCxnSpPr>
          <p:nvPr/>
        </p:nvCxnSpPr>
        <p:spPr>
          <a:xfrm>
            <a:off x="3225641" y="2898087"/>
            <a:ext cx="0" cy="333257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876767" y="3231344"/>
            <a:ext cx="6977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adjective</a:t>
            </a:r>
            <a:endParaRPr lang="en-US" sz="1000" dirty="0">
              <a:latin typeface="Avenir Light"/>
              <a:cs typeface="Avenir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31910" y="411813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shot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74" name="Straight Connector 73"/>
          <p:cNvCxnSpPr>
            <a:stCxn id="52" idx="2"/>
            <a:endCxn id="77" idx="0"/>
          </p:cNvCxnSpPr>
          <p:nvPr/>
        </p:nvCxnSpPr>
        <p:spPr>
          <a:xfrm>
            <a:off x="1659017" y="2890467"/>
            <a:ext cx="3863" cy="1227669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493603" y="411813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hit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88" name="Straight Connector 87"/>
          <p:cNvCxnSpPr>
            <a:stCxn id="70" idx="2"/>
            <a:endCxn id="91" idx="0"/>
          </p:cNvCxnSpPr>
          <p:nvPr/>
        </p:nvCxnSpPr>
        <p:spPr>
          <a:xfrm>
            <a:off x="3225641" y="3477565"/>
            <a:ext cx="0" cy="640571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963391" y="4118136"/>
            <a:ext cx="5245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tough</a:t>
            </a:r>
            <a:endParaRPr lang="en-US" sz="1000" dirty="0">
              <a:latin typeface="Avenir Light"/>
              <a:cs typeface="Avenir Ligh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11090" y="3231344"/>
            <a:ext cx="474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noun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94" name="Straight Connector 93"/>
          <p:cNvCxnSpPr>
            <a:stCxn id="47" idx="2"/>
            <a:endCxn id="51" idx="0"/>
          </p:cNvCxnSpPr>
          <p:nvPr/>
        </p:nvCxnSpPr>
        <p:spPr>
          <a:xfrm flipH="1">
            <a:off x="959861" y="2478871"/>
            <a:ext cx="4207" cy="1639265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65" idx="2"/>
            <a:endCxn id="93" idx="0"/>
          </p:cNvCxnSpPr>
          <p:nvPr/>
        </p:nvCxnSpPr>
        <p:spPr>
          <a:xfrm>
            <a:off x="3225641" y="2898087"/>
            <a:ext cx="822821" cy="333257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73" idx="0"/>
            <a:endCxn id="93" idx="2"/>
          </p:cNvCxnSpPr>
          <p:nvPr/>
        </p:nvCxnSpPr>
        <p:spPr>
          <a:xfrm flipH="1" flipV="1">
            <a:off x="4048462" y="3477565"/>
            <a:ext cx="10433" cy="640571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92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145" y="549392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library(</a:t>
            </a:r>
            <a:r>
              <a:rPr lang="en-US" u="sng" dirty="0" err="1" smtClean="0">
                <a:solidFill>
                  <a:srgbClr val="F09511"/>
                </a:solidFill>
                <a:latin typeface="Avenir Light"/>
                <a:cs typeface="Avenir Light"/>
              </a:rPr>
              <a:t>openNLP</a:t>
            </a:r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)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08335" y="898758"/>
            <a:ext cx="786822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dirty="0">
                <a:latin typeface="Avenir Light"/>
                <a:cs typeface="Avenir Light"/>
                <a:hlinkClick r:id="rId2"/>
              </a:rPr>
              <a:t>https://rpubs.com/lmullen/nlp-</a:t>
            </a:r>
            <a:r>
              <a:rPr lang="en-US" dirty="0" smtClean="0">
                <a:latin typeface="Avenir Light"/>
                <a:cs typeface="Avenir Light"/>
                <a:hlinkClick r:id="rId2"/>
              </a:rPr>
              <a:t>chapter</a:t>
            </a:r>
            <a:endParaRPr lang="en-US" dirty="0" smtClean="0">
              <a:latin typeface="Avenir Light"/>
              <a:cs typeface="Avenir Light"/>
            </a:endParaRP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Uses Annotators to identify the specific item in the corpus.  Then holds all annotations in a plain text document.  Think of auto-tagging words in a document and saving the document terms paired with the tag.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Documentation, examples are hard to come by!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301" y="2810978"/>
            <a:ext cx="49552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Grammatical or POS (Part of Speech)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Sentence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Word Tagging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Named Entity Recognition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Persons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Locations</a:t>
            </a:r>
          </a:p>
          <a:p>
            <a:pPr marL="573088" lvl="1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Organizations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4145" y="2441646"/>
            <a:ext cx="8598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rgbClr val="F09511"/>
                </a:solidFill>
                <a:latin typeface="Avenir Light"/>
                <a:cs typeface="Avenir Light"/>
              </a:rPr>
              <a:t>Annotations</a:t>
            </a:r>
            <a:endParaRPr lang="en-US" u="sng" dirty="0">
              <a:solidFill>
                <a:srgbClr val="F09511"/>
              </a:solidFill>
              <a:latin typeface="Avenir Light"/>
              <a:cs typeface="Avenir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23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Shot 2015-05-28 at 11.02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57" y="685232"/>
            <a:ext cx="3746500" cy="2451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2330" y="978542"/>
            <a:ext cx="34042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venir Light"/>
                <a:cs typeface="Avenir Light"/>
              </a:rPr>
              <a:t>The annotated plain text object is large with a complex structure.  This function allows us to extract the named entities.</a:t>
            </a:r>
            <a:endParaRPr lang="en-US" dirty="0">
              <a:latin typeface="Avenir Light"/>
              <a:cs typeface="Avenir Light"/>
            </a:endParaRPr>
          </a:p>
        </p:txBody>
      </p:sp>
      <p:pic>
        <p:nvPicPr>
          <p:cNvPr id="11" name="Picture 10" descr="Screen Shot 2015-05-28 at 11.04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0" y="3766307"/>
            <a:ext cx="5702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4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45840" y="4969974"/>
            <a:ext cx="5115954" cy="166213"/>
          </a:xfrm>
          <a:prstGeom prst="rect">
            <a:avLst/>
          </a:prstGeom>
          <a:solidFill>
            <a:srgbClr val="F0951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41753" y="4969974"/>
            <a:ext cx="1320041" cy="166213"/>
          </a:xfrm>
          <a:prstGeom prst="rect">
            <a:avLst/>
          </a:prstGeom>
          <a:solidFill>
            <a:srgbClr val="B16E0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3353890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What is text mining?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1534886" y="6394732"/>
            <a:ext cx="1508760" cy="363205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6078192"/>
            <a:ext cx="1508760" cy="679746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769968"/>
            <a:ext cx="1508760" cy="987970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6394732"/>
            <a:ext cx="1508760" cy="363205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pic>
        <p:nvPicPr>
          <p:cNvPr id="19" name="Picture 25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5"/>
          <a:stretch/>
        </p:blipFill>
        <p:spPr bwMode="auto">
          <a:xfrm>
            <a:off x="3945840" y="1324092"/>
            <a:ext cx="5115954" cy="365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982712" y="4926389"/>
            <a:ext cx="10673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>
                <a:latin typeface="Avenir Light"/>
                <a:cs typeface="Avenir Light"/>
              </a:rPr>
              <a:t>After Text Mining</a:t>
            </a:r>
            <a:endParaRPr lang="en-US" sz="900" dirty="0">
              <a:latin typeface="Avenir Light"/>
              <a:cs typeface="Avenir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7160" y="457200"/>
            <a:ext cx="36569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1125" indent="-111125">
              <a:buFont typeface="Arial"/>
              <a:buChar char="•"/>
            </a:pPr>
            <a:r>
              <a:rPr lang="en-US" b="1" dirty="0" smtClean="0">
                <a:solidFill>
                  <a:schemeClr val="bg1">
                    <a:lumMod val="65000"/>
                  </a:schemeClr>
                </a:solidFill>
                <a:latin typeface="Avenir Heavy"/>
                <a:cs typeface="Avenir Heavy"/>
              </a:rPr>
              <a:t>Extract new insights from text</a:t>
            </a:r>
          </a:p>
          <a:p>
            <a:pPr marL="111125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Let’s you drink from a fire hose of information</a:t>
            </a:r>
          </a:p>
          <a:p>
            <a:pPr marL="111125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Language is hard; many unsolved problems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Unstructured</a:t>
            </a:r>
          </a:p>
          <a:p>
            <a:pPr marL="509588" lvl="1" indent="-52388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 Expression is individualistic</a:t>
            </a:r>
          </a:p>
          <a:p>
            <a:pPr marL="568325" lvl="1" indent="-111125">
              <a:buFont typeface="Arial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venir Light"/>
                <a:cs typeface="Avenir Light"/>
              </a:rPr>
              <a:t>Multi-language/cultural implications</a:t>
            </a:r>
          </a:p>
          <a:p>
            <a:pPr marL="568325" lvl="1" indent="-111125">
              <a:buFont typeface="Arial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  <a:p>
            <a:pPr marL="111125" indent="-111125">
              <a:buFont typeface="Arial"/>
              <a:buChar char="•"/>
            </a:pPr>
            <a:endParaRPr lang="en-US" dirty="0" smtClean="0">
              <a:solidFill>
                <a:schemeClr val="bg1">
                  <a:lumMod val="65000"/>
                </a:schemeClr>
              </a:solidFill>
              <a:latin typeface="Avenir Light"/>
              <a:cs typeface="Avenir Light"/>
            </a:endParaRPr>
          </a:p>
        </p:txBody>
      </p:sp>
      <p:cxnSp>
        <p:nvCxnSpPr>
          <p:cNvPr id="24" name="Elbow Connector 23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7233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432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6262750"/>
            <a:ext cx="1508760" cy="49518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venir Light"/>
                <a:cs typeface="Avenir Light"/>
              </a:rPr>
              <a:t>Topic Modeling</a:t>
            </a:r>
          </a:p>
          <a:p>
            <a:pPr algn="ctr"/>
            <a:r>
              <a:rPr lang="en-US" sz="1600" dirty="0" err="1" smtClean="0">
                <a:latin typeface="Avenir Light"/>
                <a:cs typeface="Avenir Light"/>
              </a:rPr>
              <a:t>openNLP</a:t>
            </a:r>
            <a:endParaRPr lang="en-US" sz="1600" dirty="0" smtClean="0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979560"/>
            <a:ext cx="1508760" cy="77837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0" y="102129"/>
            <a:ext cx="8651785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8_Open_Language_Processing.R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4734" y="714092"/>
            <a:ext cx="78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Setup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54145" y="5385049"/>
            <a:ext cx="8222413" cy="0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35" idx="4"/>
          </p:cNvCxnSpPr>
          <p:nvPr/>
        </p:nvCxnSpPr>
        <p:spPr>
          <a:xfrm flipH="1" flipV="1">
            <a:off x="154144" y="422638"/>
            <a:ext cx="1" cy="4962411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0" idx="0"/>
          </p:cNvCxnSpPr>
          <p:nvPr/>
        </p:nvCxnSpPr>
        <p:spPr>
          <a:xfrm>
            <a:off x="8376558" y="5385049"/>
            <a:ext cx="0" cy="384919"/>
          </a:xfrm>
          <a:prstGeom prst="line">
            <a:avLst/>
          </a:prstGeom>
          <a:ln>
            <a:solidFill>
              <a:srgbClr val="BA2D2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Screen Shot 2015-05-28 at 11.04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20" y="714092"/>
            <a:ext cx="5702300" cy="698500"/>
          </a:xfrm>
          <a:prstGeom prst="rect">
            <a:avLst/>
          </a:prstGeom>
        </p:spPr>
      </p:pic>
      <p:pic>
        <p:nvPicPr>
          <p:cNvPr id="12" name="Picture 11" descr="Screen Shot 2015-05-28 at 11.08.11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566"/>
          <a:stretch/>
        </p:blipFill>
        <p:spPr>
          <a:xfrm>
            <a:off x="3535430" y="1975362"/>
            <a:ext cx="1327832" cy="1117600"/>
          </a:xfrm>
          <a:prstGeom prst="rect">
            <a:avLst/>
          </a:prstGeom>
        </p:spPr>
      </p:pic>
      <p:pic>
        <p:nvPicPr>
          <p:cNvPr id="13" name="Picture 12" descr="Screen Shot 2015-05-28 at 11.08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82" y="1975362"/>
            <a:ext cx="2730500" cy="2959100"/>
          </a:xfrm>
          <a:prstGeom prst="rect">
            <a:avLst/>
          </a:prstGeom>
        </p:spPr>
      </p:pic>
      <p:pic>
        <p:nvPicPr>
          <p:cNvPr id="23" name="Picture 22" descr="Screen Shot 2015-05-28 at 11.07.41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1"/>
          <a:stretch/>
        </p:blipFill>
        <p:spPr>
          <a:xfrm>
            <a:off x="395331" y="1975362"/>
            <a:ext cx="2060379" cy="22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Picture 3" descr="Rlogo-1.png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263748">
                <a:tint val="45000"/>
                <a:satMod val="400000"/>
              </a:srgbClr>
            </a:duotone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04" b="6741"/>
          <a:stretch/>
        </p:blipFill>
        <p:spPr>
          <a:xfrm>
            <a:off x="2116526" y="1"/>
            <a:ext cx="7027474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1438"/>
            <a:ext cx="8229600" cy="4525963"/>
          </a:xfrm>
        </p:spPr>
        <p:txBody>
          <a:bodyPr anchor="b">
            <a:normAutofit/>
          </a:bodyPr>
          <a:lstStyle/>
          <a:p>
            <a:pPr marL="0" indent="0" algn="r">
              <a:buNone/>
            </a:pPr>
            <a:r>
              <a:rPr lang="en-US" sz="2000" dirty="0" smtClean="0"/>
              <a:t>@</a:t>
            </a:r>
            <a:r>
              <a:rPr lang="en-US" sz="2000" dirty="0" err="1" smtClean="0">
                <a:solidFill>
                  <a:srgbClr val="1B9B7D"/>
                </a:solidFill>
              </a:rPr>
              <a:t>tkwartler</a:t>
            </a:r>
            <a:endParaRPr lang="en-US" sz="2000" dirty="0" smtClean="0">
              <a:solidFill>
                <a:srgbClr val="1B9B7D"/>
              </a:solidFill>
            </a:endParaRPr>
          </a:p>
          <a:p>
            <a:pPr marL="0" indent="0" algn="r">
              <a:buNone/>
            </a:pPr>
            <a:r>
              <a:rPr lang="en-US" sz="2000" dirty="0" err="1" smtClean="0"/>
              <a:t>www.linkedin.com</a:t>
            </a:r>
            <a:r>
              <a:rPr lang="en-US" sz="2000" dirty="0" smtClean="0"/>
              <a:t>/in/</a:t>
            </a:r>
            <a:r>
              <a:rPr lang="en-US" sz="2000" dirty="0" err="1" smtClean="0">
                <a:solidFill>
                  <a:srgbClr val="1B9B7D"/>
                </a:solidFill>
              </a:rPr>
              <a:t>edwardkwartler</a:t>
            </a:r>
            <a:endParaRPr lang="en-US" sz="2000" dirty="0">
              <a:solidFill>
                <a:srgbClr val="1B9B7D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814" y="5755613"/>
            <a:ext cx="274246" cy="2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4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3353890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Text Mining Workflow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274900" y="2006829"/>
            <a:ext cx="47094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chemeClr val="bg1"/>
                </a:solidFill>
                <a:latin typeface="Avenir Light"/>
                <a:cs typeface="Avenir Light"/>
              </a:rPr>
              <a:t>emails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43038" y="3404092"/>
            <a:ext cx="500855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articles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01053" y="3179456"/>
            <a:ext cx="43547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blogs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33358" y="3468132"/>
            <a:ext cx="514096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reviews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12368" y="1964845"/>
            <a:ext cx="47961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tweets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43646" y="1879044"/>
            <a:ext cx="510358" cy="213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FFFF"/>
                </a:solidFill>
                <a:latin typeface="Avenir Light"/>
                <a:cs typeface="Avenir Light"/>
              </a:rPr>
              <a:t>surveys</a:t>
            </a:r>
          </a:p>
        </p:txBody>
      </p:sp>
      <p:cxnSp>
        <p:nvCxnSpPr>
          <p:cNvPr id="30" name="Elbow Connector 29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/>
          <a:stretch/>
        </p:blipFill>
        <p:spPr>
          <a:xfrm>
            <a:off x="286545" y="339594"/>
            <a:ext cx="4111773" cy="5235760"/>
          </a:xfrm>
          <a:prstGeom prst="rect">
            <a:avLst/>
          </a:prstGeom>
        </p:spPr>
      </p:pic>
      <p:pic>
        <p:nvPicPr>
          <p:cNvPr id="32" name="Picture 31" descr="Chapt1 Text Mining Workflow v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02"/>
          <a:stretch/>
        </p:blipFill>
        <p:spPr>
          <a:xfrm>
            <a:off x="3811090" y="278650"/>
            <a:ext cx="815619" cy="52357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26710" y="1879044"/>
            <a:ext cx="443564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Problem Definition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Identify Text Sources.</a:t>
            </a:r>
          </a:p>
          <a:p>
            <a:pPr marL="342900" indent="-342900">
              <a:buAutoNum type="arabicPeriod"/>
            </a:pPr>
            <a:r>
              <a:rPr lang="en-US" dirty="0" smtClean="0"/>
              <a:t>Text Organization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Feature Extraction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Analytics</a:t>
            </a:r>
          </a:p>
          <a:p>
            <a:pPr marL="342900" indent="-342900">
              <a:buAutoNum type="arabicPeriod"/>
            </a:pPr>
            <a:r>
              <a:rPr lang="en-US" dirty="0" smtClean="0"/>
              <a:t>Reach Insight/Recommendation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626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4819791" y="1234211"/>
            <a:ext cx="3886200" cy="3200400"/>
            <a:chOff x="4819791" y="1602923"/>
            <a:chExt cx="3886200" cy="3200400"/>
          </a:xfrm>
          <a:effectLst/>
        </p:grpSpPr>
        <p:sp>
          <p:nvSpPr>
            <p:cNvPr id="39" name="Rectangle 38"/>
            <p:cNvSpPr/>
            <p:nvPr/>
          </p:nvSpPr>
          <p:spPr>
            <a:xfrm>
              <a:off x="4819791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Bag of Words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819791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venir Light"/>
                <a:cs typeface="Avenir Light"/>
              </a:endParaRPr>
            </a:p>
          </p:txBody>
        </p:sp>
      </p:grpSp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Text Mining Approaches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61919" y="714092"/>
            <a:ext cx="359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“</a:t>
            </a:r>
            <a:r>
              <a:rPr lang="en-US" dirty="0" err="1" smtClean="0">
                <a:solidFill>
                  <a:srgbClr val="FFFFFF"/>
                </a:solidFill>
                <a:latin typeface="Avenir Light"/>
                <a:cs typeface="Avenir Light"/>
              </a:rPr>
              <a:t>Lebron</a:t>
            </a:r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 James hit a tough shot.”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5505591" y="1824557"/>
            <a:ext cx="2514600" cy="2514600"/>
            <a:chOff x="5663021" y="1558838"/>
            <a:chExt cx="2921000" cy="2921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3021" y="1558838"/>
              <a:ext cx="2921000" cy="292100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 rot="20129474">
              <a:off x="6216661" y="2564608"/>
              <a:ext cx="105431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09511"/>
                  </a:solidFill>
                  <a:latin typeface="Avenir Light"/>
                  <a:cs typeface="Avenir Light"/>
                </a:rPr>
                <a:t>Lebron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 rot="4404405">
              <a:off x="7169875" y="2776022"/>
              <a:ext cx="974677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James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76891" y="3434225"/>
              <a:ext cx="925073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tough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20938315">
              <a:off x="6800162" y="3085999"/>
              <a:ext cx="517235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hit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75933" y="2763962"/>
              <a:ext cx="381970" cy="429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09511"/>
                  </a:solidFill>
                  <a:latin typeface="Avenir Light"/>
                  <a:cs typeface="Avenir Light"/>
                </a:rPr>
                <a:t>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236002">
              <a:off x="6359916" y="3680006"/>
              <a:ext cx="726382" cy="4290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09511"/>
                  </a:solidFill>
                  <a:latin typeface="Avenir Light"/>
                  <a:cs typeface="Avenir Light"/>
                </a:rPr>
                <a:t>shot</a:t>
              </a:r>
              <a:endParaRPr lang="en-US" dirty="0">
                <a:solidFill>
                  <a:srgbClr val="F09511"/>
                </a:solidFill>
                <a:latin typeface="Avenir Light"/>
                <a:cs typeface="Avenir 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68255" y="1234211"/>
            <a:ext cx="3886200" cy="3200400"/>
            <a:chOff x="437526" y="1602923"/>
            <a:chExt cx="3886200" cy="3200400"/>
          </a:xfrm>
        </p:grpSpPr>
        <p:sp>
          <p:nvSpPr>
            <p:cNvPr id="40" name="Rectangle 39"/>
            <p:cNvSpPr/>
            <p:nvPr/>
          </p:nvSpPr>
          <p:spPr>
            <a:xfrm>
              <a:off x="437526" y="1602923"/>
              <a:ext cx="3886200" cy="457200"/>
            </a:xfrm>
            <a:prstGeom prst="rect">
              <a:avLst/>
            </a:prstGeom>
            <a:solidFill>
              <a:srgbClr val="13705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venir Light"/>
                  <a:cs typeface="Avenir Light"/>
                </a:rPr>
                <a:t>Semantic Using Syntactic Parsing</a:t>
              </a:r>
              <a:endParaRPr lang="en-US" dirty="0">
                <a:latin typeface="Avenir Light"/>
                <a:cs typeface="Avenir Ligh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7526" y="1602923"/>
              <a:ext cx="3886200" cy="3200400"/>
            </a:xfrm>
            <a:prstGeom prst="rect">
              <a:avLst/>
            </a:prstGeom>
            <a:noFill/>
            <a:ln w="38100" cmpd="sng">
              <a:solidFill>
                <a:srgbClr val="1B9B7D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792439" y="1691411"/>
            <a:ext cx="823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venir Light"/>
                <a:cs typeface="Avenir Light"/>
              </a:rPr>
              <a:t>Sentence</a:t>
            </a:r>
            <a:endParaRPr lang="en-US" sz="1200" dirty="0">
              <a:latin typeface="Avenir Light"/>
              <a:cs typeface="Avenir Light"/>
            </a:endParaRPr>
          </a:p>
        </p:txBody>
      </p:sp>
      <p:cxnSp>
        <p:nvCxnSpPr>
          <p:cNvPr id="46" name="Straight Connector 45"/>
          <p:cNvCxnSpPr>
            <a:stCxn id="44" idx="2"/>
            <a:endCxn id="47" idx="0"/>
          </p:cNvCxnSpPr>
          <p:nvPr/>
        </p:nvCxnSpPr>
        <p:spPr>
          <a:xfrm flipH="1">
            <a:off x="964068" y="1968410"/>
            <a:ext cx="1240021" cy="264240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05740" y="2232650"/>
            <a:ext cx="916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Noun Phrase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48" name="Straight Connector 47"/>
          <p:cNvCxnSpPr>
            <a:stCxn id="44" idx="2"/>
            <a:endCxn id="50" idx="0"/>
          </p:cNvCxnSpPr>
          <p:nvPr/>
        </p:nvCxnSpPr>
        <p:spPr>
          <a:xfrm>
            <a:off x="2204089" y="1968410"/>
            <a:ext cx="1021553" cy="233692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95912" y="2202102"/>
            <a:ext cx="8594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Verb Phrase</a:t>
            </a:r>
            <a:endParaRPr lang="en-US" sz="1000" dirty="0">
              <a:latin typeface="Avenir Light"/>
              <a:cs typeface="Avenir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68255" y="4118136"/>
            <a:ext cx="9832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Avenir Light"/>
                <a:cs typeface="Avenir Light"/>
              </a:rPr>
              <a:t>Lebron</a:t>
            </a:r>
            <a:r>
              <a:rPr lang="en-US" sz="1000" dirty="0" smtClean="0">
                <a:latin typeface="Avenir Light"/>
                <a:cs typeface="Avenir Light"/>
              </a:rPr>
              <a:t> James</a:t>
            </a:r>
            <a:endParaRPr lang="en-US" sz="1000" dirty="0">
              <a:latin typeface="Avenir Light"/>
              <a:cs typeface="Avenir Ligh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40817" y="2644246"/>
            <a:ext cx="436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verb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53" name="Straight Connector 52"/>
          <p:cNvCxnSpPr>
            <a:stCxn id="52" idx="0"/>
            <a:endCxn id="50" idx="1"/>
          </p:cNvCxnSpPr>
          <p:nvPr/>
        </p:nvCxnSpPr>
        <p:spPr>
          <a:xfrm flipV="1">
            <a:off x="1659017" y="2325213"/>
            <a:ext cx="1136895" cy="319033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31524" y="4118136"/>
            <a:ext cx="2512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venir Light"/>
                <a:cs typeface="Avenir Light"/>
              </a:rPr>
              <a:t>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099715" y="3231344"/>
            <a:ext cx="5312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article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59" name="Straight Connector 58"/>
          <p:cNvCxnSpPr>
            <a:stCxn id="58" idx="0"/>
            <a:endCxn id="65" idx="2"/>
          </p:cNvCxnSpPr>
          <p:nvPr/>
        </p:nvCxnSpPr>
        <p:spPr>
          <a:xfrm flipV="1">
            <a:off x="2365362" y="2898087"/>
            <a:ext cx="860279" cy="333257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8" idx="2"/>
            <a:endCxn id="57" idx="0"/>
          </p:cNvCxnSpPr>
          <p:nvPr/>
        </p:nvCxnSpPr>
        <p:spPr>
          <a:xfrm flipH="1">
            <a:off x="2357135" y="3477565"/>
            <a:ext cx="8227" cy="640571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64940" y="2651866"/>
            <a:ext cx="921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Noun phrase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66" name="Straight Connector 65"/>
          <p:cNvCxnSpPr>
            <a:stCxn id="65" idx="0"/>
            <a:endCxn id="50" idx="2"/>
          </p:cNvCxnSpPr>
          <p:nvPr/>
        </p:nvCxnSpPr>
        <p:spPr>
          <a:xfrm flipV="1">
            <a:off x="3225641" y="2448323"/>
            <a:ext cx="1" cy="203543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2"/>
            <a:endCxn id="70" idx="0"/>
          </p:cNvCxnSpPr>
          <p:nvPr/>
        </p:nvCxnSpPr>
        <p:spPr>
          <a:xfrm>
            <a:off x="3225641" y="2898087"/>
            <a:ext cx="0" cy="333257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876767" y="3231344"/>
            <a:ext cx="6977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adjective</a:t>
            </a:r>
            <a:endParaRPr lang="en-US" sz="1000" dirty="0">
              <a:latin typeface="Avenir Light"/>
              <a:cs typeface="Avenir Light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831910" y="4118136"/>
            <a:ext cx="4539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shot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74" name="Straight Connector 73"/>
          <p:cNvCxnSpPr>
            <a:stCxn id="52" idx="2"/>
            <a:endCxn id="77" idx="0"/>
          </p:cNvCxnSpPr>
          <p:nvPr/>
        </p:nvCxnSpPr>
        <p:spPr>
          <a:xfrm>
            <a:off x="1659017" y="2890467"/>
            <a:ext cx="3863" cy="1227669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493603" y="411813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hit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88" name="Straight Connector 87"/>
          <p:cNvCxnSpPr>
            <a:stCxn id="70" idx="2"/>
            <a:endCxn id="91" idx="0"/>
          </p:cNvCxnSpPr>
          <p:nvPr/>
        </p:nvCxnSpPr>
        <p:spPr>
          <a:xfrm>
            <a:off x="3225641" y="3477565"/>
            <a:ext cx="0" cy="640571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963391" y="4118136"/>
            <a:ext cx="5245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tough</a:t>
            </a:r>
            <a:endParaRPr lang="en-US" sz="1000" dirty="0">
              <a:latin typeface="Avenir Light"/>
              <a:cs typeface="Avenir Light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11090" y="3231344"/>
            <a:ext cx="4747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Avenir Light"/>
                <a:cs typeface="Avenir Light"/>
              </a:rPr>
              <a:t>noun</a:t>
            </a:r>
            <a:endParaRPr lang="en-US" sz="1000" dirty="0">
              <a:latin typeface="Avenir Light"/>
              <a:cs typeface="Avenir Light"/>
            </a:endParaRPr>
          </a:p>
        </p:txBody>
      </p:sp>
      <p:cxnSp>
        <p:nvCxnSpPr>
          <p:cNvPr id="94" name="Straight Connector 93"/>
          <p:cNvCxnSpPr>
            <a:stCxn id="47" idx="2"/>
            <a:endCxn id="51" idx="0"/>
          </p:cNvCxnSpPr>
          <p:nvPr/>
        </p:nvCxnSpPr>
        <p:spPr>
          <a:xfrm flipH="1">
            <a:off x="959861" y="2478871"/>
            <a:ext cx="4207" cy="1639265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65" idx="2"/>
            <a:endCxn id="93" idx="0"/>
          </p:cNvCxnSpPr>
          <p:nvPr/>
        </p:nvCxnSpPr>
        <p:spPr>
          <a:xfrm>
            <a:off x="3225641" y="2898087"/>
            <a:ext cx="822821" cy="333257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73" idx="0"/>
            <a:endCxn id="93" idx="2"/>
          </p:cNvCxnSpPr>
          <p:nvPr/>
        </p:nvCxnSpPr>
        <p:spPr>
          <a:xfrm flipH="1" flipV="1">
            <a:off x="4048462" y="3477565"/>
            <a:ext cx="10433" cy="640571"/>
          </a:xfrm>
          <a:prstGeom prst="line">
            <a:avLst/>
          </a:prstGeom>
          <a:ln>
            <a:solidFill>
              <a:srgbClr val="6E8D3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03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34886" y="6078192"/>
            <a:ext cx="1508760" cy="679746"/>
          </a:xfrm>
          <a:prstGeom prst="rect">
            <a:avLst/>
          </a:prstGeom>
          <a:solidFill>
            <a:srgbClr val="2776B2"/>
          </a:solidFill>
          <a:ln>
            <a:solidFill>
              <a:srgbClr val="2776B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3063" y="5769968"/>
            <a:ext cx="1508760" cy="987970"/>
          </a:xfrm>
          <a:prstGeom prst="rect">
            <a:avLst/>
          </a:prstGeom>
          <a:solidFill>
            <a:srgbClr val="263748"/>
          </a:solidFill>
          <a:ln>
            <a:solidFill>
              <a:srgbClr val="26374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3056709" y="6398744"/>
            <a:ext cx="1508760" cy="359193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6100355" y="5979560"/>
            <a:ext cx="1508760" cy="778378"/>
          </a:xfrm>
          <a:prstGeom prst="rect">
            <a:avLst/>
          </a:prstGeom>
          <a:solidFill>
            <a:srgbClr val="F09511"/>
          </a:solidFill>
          <a:ln>
            <a:solidFill>
              <a:srgbClr val="F0951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7622178" y="5769968"/>
            <a:ext cx="1508760" cy="987970"/>
          </a:xfrm>
          <a:prstGeom prst="rect">
            <a:avLst/>
          </a:prstGeom>
          <a:solidFill>
            <a:srgbClr val="BA2D27"/>
          </a:solidFill>
          <a:ln>
            <a:solidFill>
              <a:srgbClr val="BA2D2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056709" y="5622020"/>
            <a:ext cx="1508760" cy="1135918"/>
          </a:xfrm>
          <a:prstGeom prst="rect">
            <a:avLst/>
          </a:prstGeom>
          <a:solidFill>
            <a:srgbClr val="1B9B7D"/>
          </a:solidFill>
          <a:ln>
            <a:solidFill>
              <a:srgbClr val="1B9B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venir Light"/>
                <a:cs typeface="Avenir Light"/>
              </a:rPr>
              <a:t>What is Text Mining?</a:t>
            </a:r>
            <a:endParaRPr lang="en-US" dirty="0">
              <a:latin typeface="Avenir Light"/>
              <a:cs typeface="Avenir Ligh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578532" y="5979560"/>
            <a:ext cx="1508760" cy="778377"/>
          </a:xfrm>
          <a:prstGeom prst="rect">
            <a:avLst/>
          </a:prstGeom>
          <a:solidFill>
            <a:srgbClr val="96BA51"/>
          </a:solidFill>
          <a:ln>
            <a:solidFill>
              <a:srgbClr val="96BA5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267" y="228884"/>
            <a:ext cx="193754" cy="193754"/>
            <a:chOff x="5502163" y="1603573"/>
            <a:chExt cx="193754" cy="193754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5502163" y="1603573"/>
              <a:ext cx="193754" cy="193754"/>
            </a:xfrm>
            <a:prstGeom prst="ellipse">
              <a:avLst/>
            </a:prstGeom>
            <a:solidFill>
              <a:schemeClr val="bg1"/>
            </a:solidFill>
            <a:ln w="38100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5534167" y="1635577"/>
              <a:ext cx="129746" cy="129746"/>
            </a:xfrm>
            <a:prstGeom prst="ellipse">
              <a:avLst/>
            </a:prstGeom>
            <a:solidFill>
              <a:srgbClr val="1A568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Light"/>
                <a:cs typeface="Avenir Light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251021" y="102129"/>
            <a:ext cx="5597452" cy="447263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13705B"/>
                </a:solidFill>
                <a:latin typeface="Avenir Heavy"/>
                <a:cs typeface="Avenir Heavy"/>
              </a:rPr>
              <a:t>Text Mining Approaches</a:t>
            </a:r>
            <a:endParaRPr lang="en-US" sz="2000" b="1" dirty="0">
              <a:solidFill>
                <a:srgbClr val="13705B"/>
              </a:solidFill>
              <a:latin typeface="Avenir Heavy"/>
              <a:cs typeface="Avenir Heavy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73842" y="670159"/>
            <a:ext cx="8226563" cy="457199"/>
          </a:xfrm>
          <a:prstGeom prst="rect">
            <a:avLst/>
          </a:prstGeom>
          <a:solidFill>
            <a:srgbClr val="BA2D2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Light"/>
              <a:cs typeface="Avenir Ligh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6204" y="714092"/>
            <a:ext cx="348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venir Light"/>
                <a:cs typeface="Avenir Light"/>
              </a:rPr>
              <a:t>Some Challenges in Text Mining</a:t>
            </a:r>
            <a:endParaRPr lang="en-US" dirty="0">
              <a:solidFill>
                <a:srgbClr val="FFFFFF"/>
              </a:solidFill>
              <a:latin typeface="Avenir Light"/>
              <a:cs typeface="Avenir Ligh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3842" y="1972958"/>
            <a:ext cx="3903633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Compound words (tokenization) changes meaning</a:t>
            </a:r>
          </a:p>
          <a:p>
            <a:pPr marL="573088" lvl="1" indent="-115888">
              <a:buFont typeface="Arial"/>
              <a:buChar char="•"/>
            </a:pPr>
            <a:r>
              <a:rPr lang="en-US" sz="1200" dirty="0" smtClean="0">
                <a:latin typeface="Avenir Light"/>
                <a:cs typeface="Avenir Light"/>
              </a:rPr>
              <a:t>“not bad” versus “bad”</a:t>
            </a:r>
          </a:p>
          <a:p>
            <a:pPr marL="112713" indent="-112713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Disambiguation</a:t>
            </a:r>
            <a:endParaRPr lang="en-US" sz="1050" dirty="0" smtClean="0">
              <a:latin typeface="Avenir Light"/>
              <a:cs typeface="Avenir Light"/>
            </a:endParaRP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Sarcasm</a:t>
            </a:r>
          </a:p>
          <a:p>
            <a:pPr marL="573088" lvl="1" indent="-115888">
              <a:buFont typeface="Arial"/>
              <a:buChar char="•"/>
            </a:pPr>
            <a:r>
              <a:rPr lang="en-US" sz="1050" dirty="0" smtClean="0">
                <a:latin typeface="Avenir Light"/>
                <a:cs typeface="Avenir Light"/>
              </a:rPr>
              <a:t>“I like it…NOT!”</a:t>
            </a:r>
          </a:p>
          <a:p>
            <a:pPr marL="115888" indent="-115888">
              <a:buFont typeface="Arial"/>
              <a:buChar char="•"/>
            </a:pPr>
            <a:r>
              <a:rPr lang="en-US" dirty="0" smtClean="0">
                <a:latin typeface="Avenir Light"/>
                <a:cs typeface="Avenir Light"/>
              </a:rPr>
              <a:t>Cultural differences</a:t>
            </a:r>
          </a:p>
          <a:p>
            <a:pPr marL="573088" lvl="1" indent="-115888">
              <a:buFont typeface="Arial"/>
              <a:buChar char="•"/>
            </a:pPr>
            <a:r>
              <a:rPr lang="en-US" sz="1050" dirty="0" smtClean="0">
                <a:latin typeface="Avenir Light"/>
                <a:cs typeface="Avenir Light"/>
              </a:rPr>
              <a:t>“It’s wicked good” (in Boston)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377475" y="1740407"/>
            <a:ext cx="4506123" cy="2450260"/>
            <a:chOff x="2697930" y="944250"/>
            <a:chExt cx="4506123" cy="2450260"/>
          </a:xfrm>
        </p:grpSpPr>
        <p:sp>
          <p:nvSpPr>
            <p:cNvPr id="29" name="TextBox 28"/>
            <p:cNvSpPr txBox="1"/>
            <p:nvPr/>
          </p:nvSpPr>
          <p:spPr>
            <a:xfrm>
              <a:off x="2697930" y="1917182"/>
              <a:ext cx="450612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12713" indent="-112713">
                <a:buFont typeface="Arial"/>
                <a:buChar char="•"/>
              </a:pPr>
              <a:r>
                <a:rPr lang="en-US" dirty="0">
                  <a:latin typeface="Avenir Light"/>
                  <a:cs typeface="Avenir Light"/>
                </a:rPr>
                <a:t>I cooked waterfowl to eat.</a:t>
              </a:r>
            </a:p>
            <a:p>
              <a:pPr marL="112713" indent="-112713">
                <a:buFont typeface="Arial"/>
                <a:buChar char="•"/>
              </a:pPr>
              <a:r>
                <a:rPr lang="en-US" dirty="0">
                  <a:latin typeface="Avenir Light"/>
                  <a:cs typeface="Avenir Light"/>
                </a:rPr>
                <a:t>I </a:t>
              </a:r>
              <a:r>
                <a:rPr lang="en-US" dirty="0" smtClean="0">
                  <a:latin typeface="Avenir Light"/>
                  <a:cs typeface="Avenir Light"/>
                </a:rPr>
                <a:t>cooked </a:t>
              </a:r>
              <a:r>
                <a:rPr lang="en-US" dirty="0">
                  <a:latin typeface="Avenir Light"/>
                  <a:cs typeface="Avenir Light"/>
                </a:rPr>
                <a:t>waterfowl belonging to her.</a:t>
              </a:r>
            </a:p>
            <a:p>
              <a:pPr marL="112713" indent="-112713">
                <a:buFont typeface="Arial"/>
                <a:buChar char="•"/>
              </a:pPr>
              <a:r>
                <a:rPr lang="en-US" dirty="0">
                  <a:latin typeface="Avenir Light"/>
                  <a:cs typeface="Avenir Light"/>
                </a:rPr>
                <a:t>I created the (clay?) duck and gave it to her.</a:t>
              </a:r>
            </a:p>
            <a:p>
              <a:pPr marL="112713" indent="-112713">
                <a:buFont typeface="Arial"/>
                <a:buChar char="•"/>
              </a:pPr>
              <a:r>
                <a:rPr lang="en-US" dirty="0">
                  <a:latin typeface="Avenir Light"/>
                  <a:cs typeface="Avenir Light"/>
                </a:rPr>
                <a:t>Duck!!</a:t>
              </a:r>
            </a:p>
          </p:txBody>
        </p:sp>
        <p:sp>
          <p:nvSpPr>
            <p:cNvPr id="30" name="Title 1"/>
            <p:cNvSpPr txBox="1">
              <a:spLocks/>
            </p:cNvSpPr>
            <p:nvPr/>
          </p:nvSpPr>
          <p:spPr>
            <a:xfrm>
              <a:off x="2896857" y="944250"/>
              <a:ext cx="4108268" cy="1143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0" i="0" kern="1200">
                  <a:solidFill>
                    <a:schemeClr val="tx1"/>
                  </a:solidFill>
                  <a:latin typeface="Avenir Light"/>
                  <a:ea typeface="+mj-ea"/>
                  <a:cs typeface="Avenir Light"/>
                </a:defRPr>
              </a:lvl1pPr>
            </a:lstStyle>
            <a:p>
              <a:r>
                <a:rPr lang="en-US" sz="3600" u="sng" dirty="0" smtClean="0"/>
                <a:t>“I made her duck.”</a:t>
              </a:r>
              <a:endParaRPr lang="en-US" sz="3600" u="sng" dirty="0"/>
            </a:p>
          </p:txBody>
        </p:sp>
      </p:grpSp>
      <p:cxnSp>
        <p:nvCxnSpPr>
          <p:cNvPr id="21" name="Elbow Connector 20"/>
          <p:cNvCxnSpPr/>
          <p:nvPr/>
        </p:nvCxnSpPr>
        <p:spPr>
          <a:xfrm rot="16200000" flipV="1">
            <a:off x="-617074" y="1193856"/>
            <a:ext cx="5199382" cy="3656945"/>
          </a:xfrm>
          <a:prstGeom prst="bentConnector3">
            <a:avLst>
              <a:gd name="adj1" fmla="val 4405"/>
            </a:avLst>
          </a:prstGeom>
          <a:ln>
            <a:solidFill>
              <a:srgbClr val="1B9B7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829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5381</TotalTime>
  <Words>3170</Words>
  <Application>Microsoft Macintosh PowerPoint</Application>
  <PresentationFormat>On-screen Show (4:3)</PresentationFormat>
  <Paragraphs>599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 Intro to text mining using tm, openNLP , &amp; topicmodels</vt:lpstr>
      <vt:lpstr>Shameless Plug</vt:lpstr>
      <vt:lpstr>Agenda</vt:lpstr>
      <vt:lpstr>What is Text Mining?</vt:lpstr>
      <vt:lpstr>What is text mining?</vt:lpstr>
      <vt:lpstr>What is text mining?</vt:lpstr>
      <vt:lpstr>Text Mining Workflow</vt:lpstr>
      <vt:lpstr>Text Mining Approaches</vt:lpstr>
      <vt:lpstr>Text Mining Approaches</vt:lpstr>
      <vt:lpstr>Text Sources</vt:lpstr>
      <vt:lpstr>Enough of me talking…let’s do it for real!</vt:lpstr>
      <vt:lpstr>Enough of me talking…let’s do it for real!</vt:lpstr>
      <vt:lpstr>Warning: Twitter Profanity</vt:lpstr>
      <vt:lpstr>Keyword Scanning, Cleaning &amp; Freq Counts</vt:lpstr>
      <vt:lpstr>Open the “coffee.csv” to get familiar with the data structure </vt:lpstr>
      <vt:lpstr>Open 2_Keywod_Scanning.R</vt:lpstr>
      <vt:lpstr>2_Keyword_Scanning.R</vt:lpstr>
      <vt:lpstr>2_Keyword_Scanning.R</vt:lpstr>
      <vt:lpstr>Remember This?</vt:lpstr>
      <vt:lpstr>R for our Cleaning Steps</vt:lpstr>
      <vt:lpstr>Open 3_Cleaning and Frequency Counts.R</vt:lpstr>
      <vt:lpstr>3_Cleaning and Frequency Count.R</vt:lpstr>
      <vt:lpstr>3_Cleaning and Frequency Count.R</vt:lpstr>
      <vt:lpstr>3_Cleaning and Frequency Count.R</vt:lpstr>
      <vt:lpstr>Dendograms &amp; Wordclouds</vt:lpstr>
      <vt:lpstr>Open 4_Dendograms.R</vt:lpstr>
      <vt:lpstr>4_Dendogram.R script builds on the matrices</vt:lpstr>
      <vt:lpstr>4_Dendogram.R script</vt:lpstr>
      <vt:lpstr>4_Dendogram.R script</vt:lpstr>
      <vt:lpstr>4_Dendogram.R script</vt:lpstr>
      <vt:lpstr>Extracting Meaning using Dendograms</vt:lpstr>
      <vt:lpstr>4_Dendogram.R script</vt:lpstr>
      <vt:lpstr>4_Dendogram.R script</vt:lpstr>
      <vt:lpstr>4_Dendogram.R script</vt:lpstr>
      <vt:lpstr>4_Dendogram.R </vt:lpstr>
      <vt:lpstr>Open 5_Simple_Wordcloud.R</vt:lpstr>
      <vt:lpstr>5_Simple_Wordcloud.R script</vt:lpstr>
      <vt:lpstr>5_Simple_Wordcloud.R script</vt:lpstr>
      <vt:lpstr>5_Simple_Wordcloud.R script</vt:lpstr>
      <vt:lpstr>5_Simple_Wordcloud.R script</vt:lpstr>
      <vt:lpstr>Types of Wordclouds</vt:lpstr>
      <vt:lpstr>Open 6_Other_Wordclouds.R</vt:lpstr>
      <vt:lpstr>6_Other_Wordcloud.R</vt:lpstr>
      <vt:lpstr>Commonality Cloud</vt:lpstr>
      <vt:lpstr>Commonality Cloud</vt:lpstr>
      <vt:lpstr>Word Cloud Practice</vt:lpstr>
      <vt:lpstr>Agenda</vt:lpstr>
      <vt:lpstr>7_Topic_Modeling_Sentiment.R</vt:lpstr>
      <vt:lpstr>First, simple Sentiment Polarity</vt:lpstr>
      <vt:lpstr>First, simple Sentiment Polarity</vt:lpstr>
      <vt:lpstr>In reality sentiment is more complex.</vt:lpstr>
      <vt:lpstr>Kanjoya’s Experience Corpus</vt:lpstr>
      <vt:lpstr>Second, LDA (Latent Dirichlet Allocation) Topic Modeling</vt:lpstr>
      <vt:lpstr>7_Topic_Modeling_Sentiment.R</vt:lpstr>
      <vt:lpstr>7_Topic_Modeling_Sentiment.R</vt:lpstr>
      <vt:lpstr>7_Topic_Modeling_Sentiment.R</vt:lpstr>
      <vt:lpstr>Remember this?</vt:lpstr>
      <vt:lpstr>8_Open_Language_Processing.R</vt:lpstr>
      <vt:lpstr>8_Open_Language_Processing.R</vt:lpstr>
      <vt:lpstr>8_Open_Language_Processing.R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Ted</dc:creator>
  <cp:lastModifiedBy>Ted</cp:lastModifiedBy>
  <cp:revision>141</cp:revision>
  <dcterms:created xsi:type="dcterms:W3CDTF">2015-05-11T19:29:38Z</dcterms:created>
  <dcterms:modified xsi:type="dcterms:W3CDTF">2015-11-02T18:35:33Z</dcterms:modified>
</cp:coreProperties>
</file>